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  <p:sldMasterId id="2147483649" r:id="rId2"/>
  </p:sldMasterIdLst>
  <p:notesMasterIdLst>
    <p:notesMasterId r:id="rId3"/>
  </p:notesMasterIdLst>
  <p:sldIdLst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E2F0D9"/>
    <a:srgbClr val="005628"/>
    <a:srgbClr val="007A3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24399" autoAdjust="0"/>
    <p:restoredTop sz="94660"/>
  </p:normalViewPr>
  <p:slideViewPr>
    <p:cSldViewPr snapToGrid="0">
      <p:cViewPr>
        <p:scale>
          <a:sx n="66" d="100"/>
          <a:sy n="66" d="100"/>
        </p:scale>
        <p:origin x="-2064" y="-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tableStyles" Target="tableStyles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2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864D5CD1-79A0-4169-8D9B-D169676D4D28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822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82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82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2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17C23412-8832-49B9-A417-C611B598D29D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hyperlink" Target="http://www.1ppt.com/xiazai/" TargetMode="Externa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8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单击以编辑母版副标题样式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med"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8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790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79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79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9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med"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7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7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77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7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med"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68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6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77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7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med"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/>
        </p:spPr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749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/>
        </p:spPr>
        <p:txBody>
          <a:bodyPr vert="eaVert"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50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/>
        </p:spPr>
        <p:txBody>
          <a:bodyPr/>
          <a:p>
            <a:fld id="{2E3AAC11-D570-4EA9-AFC0-30FB72BA45EB}" type="datetimeFigureOut">
              <a:rPr altLang="en-US" lang="zh-CN" smtClean="0">
                <a:solidFill>
                  <a:prstClr val="black"/>
                </a:solidFill>
              </a:rPr>
              <a:t>2022-06-30</a:t>
            </a:fld>
            <a:endParaRPr altLang="en-US" lang="zh-CN">
              <a:solidFill>
                <a:prstClr val="black"/>
              </a:solidFill>
            </a:endParaRPr>
          </a:p>
        </p:txBody>
      </p:sp>
      <p:sp>
        <p:nvSpPr>
          <p:cNvPr id="104875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/>
        </p:spPr>
        <p:txBody>
          <a:bodyPr/>
          <a:p>
            <a:endParaRPr altLang="en-US" lang="zh-CN">
              <a:solidFill>
                <a:prstClr val="black"/>
              </a:solidFill>
            </a:endParaRPr>
          </a:p>
        </p:txBody>
      </p:sp>
      <p:sp>
        <p:nvSpPr>
          <p:cNvPr id="104875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/>
        </p:spPr>
        <p:txBody>
          <a:bodyPr/>
          <a:p>
            <a:fld id="{55ECCFAA-F4FB-487C-9F1E-C8836D0C3DC9}" type="slidenum">
              <a:rPr altLang="en-US" lang="zh-CN" smtClean="0">
                <a:solidFill>
                  <a:prstClr val="black"/>
                </a:solidFill>
              </a:rPr>
              <a:t>‹#›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/>
        </p:spPr>
        <p:txBody>
          <a:bodyPr vert="eaVert"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75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/>
        </p:spPr>
        <p:txBody>
          <a:bodyPr vert="eaVert"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55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/>
        </p:spPr>
        <p:txBody>
          <a:bodyPr/>
          <a:p>
            <a:fld id="{2E3AAC11-D570-4EA9-AFC0-30FB72BA45EB}" type="datetimeFigureOut">
              <a:rPr altLang="en-US" lang="zh-CN" smtClean="0">
                <a:solidFill>
                  <a:prstClr val="black"/>
                </a:solidFill>
              </a:rPr>
              <a:t>2022-06-30</a:t>
            </a:fld>
            <a:endParaRPr altLang="en-US" lang="zh-CN">
              <a:solidFill>
                <a:prstClr val="black"/>
              </a:solidFill>
            </a:endParaRPr>
          </a:p>
        </p:txBody>
      </p:sp>
      <p:sp>
        <p:nvSpPr>
          <p:cNvPr id="104875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/>
        </p:spPr>
        <p:txBody>
          <a:bodyPr/>
          <a:p>
            <a:endParaRPr altLang="en-US" lang="zh-CN">
              <a:solidFill>
                <a:prstClr val="black"/>
              </a:solidFill>
            </a:endParaRPr>
          </a:p>
        </p:txBody>
      </p:sp>
      <p:sp>
        <p:nvSpPr>
          <p:cNvPr id="104875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/>
        </p:spPr>
        <p:txBody>
          <a:bodyPr/>
          <a:p>
            <a:fld id="{55ECCFAA-F4FB-487C-9F1E-C8836D0C3DC9}" type="slidenum">
              <a:rPr altLang="en-US" lang="zh-CN" smtClean="0">
                <a:solidFill>
                  <a:prstClr val="black"/>
                </a:solidFill>
              </a:rPr>
              <a:t>‹#›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78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7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78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med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9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79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79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800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801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80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80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0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806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807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80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809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810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81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1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1_比较"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5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760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61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762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6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76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6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766" name="TextBox 10"/>
          <p:cNvSpPr txBox="1"/>
          <p:nvPr userDrawn="1"/>
        </p:nvSpPr>
        <p:spPr>
          <a:xfrm>
            <a:off x="877190" y="6739570"/>
            <a:ext cx="1224136" cy="118430"/>
          </a:xfrm>
          <a:prstGeom prst="rect"/>
          <a:noFill/>
        </p:spPr>
        <p:txBody>
          <a:bodyPr rtlCol="0" wrap="square">
            <a:spAutoFit/>
          </a:bodyPr>
          <a:p>
            <a:pPr defTabSz="914400" eaLnBrk="1" fontAlgn="auto" hangingPunct="1" indent="0" latinLnBrk="0" lvl="0"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100" i="0" kern="0" kumimoji="0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1"/>
              </a:rPr>
              <a:t>PPT</a:t>
            </a:r>
            <a:r>
              <a:rPr altLang="en-US" baseline="0" b="0" cap="none" dirty="0" sz="100" i="0" kern="0" kumimoji="0" lang="zh-CN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1"/>
              </a:rPr>
              <a:t>下载</a:t>
            </a:r>
            <a:r>
              <a:rPr altLang="en-US" baseline="0" b="0" cap="none" dirty="0" sz="100" i="0" kern="0" kumimoji="0" lang="zh-CN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altLang="zh-CN" baseline="0" b="0" cap="none" dirty="0" sz="100" i="0" kern="0" kumimoji="0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  <p:transition spd="med"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81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81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1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med"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81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1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med"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8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8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78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78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8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med">
    <p:zoom/>
  </p:transition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8AEFD-FEC4-46E5-B4B8-89024D0EC8C4}" type="datetimeFigureOut">
              <a:rPr altLang="en-US" lang="zh-CN" smtClean="0"/>
              <a:t>2022-06-30</a:t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5A1CD-22F4-4B93-99CA-680A8A945F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>
    <p:zoom/>
  </p:transition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4" descr="心理健康主题班会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1236980" y="1485900"/>
            <a:ext cx="9718675" cy="1375410"/>
          </a:xfrm>
          <a:prstGeom prst="rect"/>
        </p:spPr>
      </p:pic>
      <p:sp>
        <p:nvSpPr>
          <p:cNvPr id="1048586" name="文本框 5"/>
          <p:cNvSpPr txBox="1"/>
          <p:nvPr/>
        </p:nvSpPr>
        <p:spPr>
          <a:xfrm>
            <a:off x="3274060" y="796290"/>
            <a:ext cx="5645150" cy="306705"/>
          </a:xfrm>
          <a:prstGeom prst="rect"/>
          <a:noFill/>
        </p:spPr>
        <p:txBody>
          <a:bodyPr rtlCol="0" wrap="square">
            <a:spAutoFit/>
          </a:bodyPr>
          <a:p>
            <a:pPr algn="dist"/>
            <a:r>
              <a:rPr altLang="en-US" sz="1400" lang="zh-CN">
                <a:solidFill>
                  <a:srgbClr val="007A36"/>
                </a:solidFill>
                <a:cs typeface="+mn-ea"/>
                <a:sym typeface="+mn-lt"/>
              </a:rPr>
              <a:t>关</a:t>
            </a:r>
            <a:r>
              <a:rPr altLang="zh-CN" sz="1400" lang="en-US">
                <a:solidFill>
                  <a:srgbClr val="007A36"/>
                </a:solidFill>
                <a:cs typeface="+mn-ea"/>
                <a:sym typeface="+mn-lt"/>
              </a:rPr>
              <a:t>/</a:t>
            </a:r>
            <a:r>
              <a:rPr altLang="en-US" sz="1400" lang="zh-CN">
                <a:solidFill>
                  <a:srgbClr val="007A36"/>
                </a:solidFill>
                <a:cs typeface="+mn-ea"/>
                <a:sym typeface="+mn-lt"/>
              </a:rPr>
              <a:t>注</a:t>
            </a:r>
            <a:r>
              <a:rPr altLang="zh-CN" sz="1400" lang="en-US">
                <a:solidFill>
                  <a:srgbClr val="007A36"/>
                </a:solidFill>
                <a:cs typeface="+mn-ea"/>
                <a:sym typeface="+mn-lt"/>
              </a:rPr>
              <a:t>/</a:t>
            </a:r>
            <a:r>
              <a:rPr altLang="en-US" sz="1400" lang="zh-CN">
                <a:solidFill>
                  <a:srgbClr val="007A36"/>
                </a:solidFill>
                <a:cs typeface="+mn-ea"/>
                <a:sym typeface="+mn-lt"/>
              </a:rPr>
              <a:t>心</a:t>
            </a:r>
            <a:r>
              <a:rPr altLang="zh-CN" sz="1400" lang="en-US">
                <a:solidFill>
                  <a:srgbClr val="007A36"/>
                </a:solidFill>
                <a:cs typeface="+mn-ea"/>
                <a:sym typeface="+mn-lt"/>
              </a:rPr>
              <a:t>/</a:t>
            </a:r>
            <a:r>
              <a:rPr altLang="en-US" sz="1400" lang="zh-CN">
                <a:solidFill>
                  <a:srgbClr val="007A36"/>
                </a:solidFill>
                <a:cs typeface="+mn-ea"/>
                <a:sym typeface="+mn-lt"/>
              </a:rPr>
              <a:t>理</a:t>
            </a:r>
            <a:r>
              <a:rPr altLang="zh-CN" sz="1400" lang="en-US">
                <a:solidFill>
                  <a:srgbClr val="007A36"/>
                </a:solidFill>
                <a:cs typeface="+mn-ea"/>
                <a:sym typeface="+mn-lt"/>
              </a:rPr>
              <a:t>/</a:t>
            </a:r>
            <a:r>
              <a:rPr altLang="en-US" sz="1400" lang="zh-CN">
                <a:solidFill>
                  <a:srgbClr val="007A36"/>
                </a:solidFill>
                <a:cs typeface="+mn-ea"/>
                <a:sym typeface="+mn-lt"/>
              </a:rPr>
              <a:t>健</a:t>
            </a:r>
            <a:r>
              <a:rPr altLang="zh-CN" sz="1400" lang="en-US">
                <a:solidFill>
                  <a:srgbClr val="007A36"/>
                </a:solidFill>
                <a:cs typeface="+mn-ea"/>
                <a:sym typeface="+mn-lt"/>
              </a:rPr>
              <a:t>/</a:t>
            </a:r>
            <a:r>
              <a:rPr altLang="en-US" sz="1400" lang="zh-CN">
                <a:solidFill>
                  <a:srgbClr val="007A36"/>
                </a:solidFill>
                <a:cs typeface="+mn-ea"/>
                <a:sym typeface="+mn-lt"/>
              </a:rPr>
              <a:t>康</a:t>
            </a:r>
          </a:p>
        </p:txBody>
      </p:sp>
      <p:sp>
        <p:nvSpPr>
          <p:cNvPr id="1048588" name="文本框 7"/>
          <p:cNvSpPr txBox="1"/>
          <p:nvPr/>
        </p:nvSpPr>
        <p:spPr>
          <a:xfrm>
            <a:off x="3037205" y="3152140"/>
            <a:ext cx="6117590" cy="526811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dirty="0" sz="1000" lang="zh-CN">
                <a:solidFill>
                  <a:srgbClr val="005628"/>
                </a:solidFill>
                <a:cs typeface="+mn-ea"/>
                <a:sym typeface="+mn-lt"/>
              </a:rPr>
              <a:t>心理健康包括一切旨在维持和改进心理卫生的种种措施，诸如精神疾病的康复及预防，减轻充满冲突的世界带来的精神压力，以及使人处于能按其身心潜能进行活动的健康水平。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1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2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1000" id="16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6" grpId="0"/>
      <p:bldP spid="104858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文本框 7"/>
          <p:cNvSpPr txBox="1"/>
          <p:nvPr/>
        </p:nvSpPr>
        <p:spPr>
          <a:xfrm>
            <a:off x="3037205" y="3683000"/>
            <a:ext cx="6117590" cy="526811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sz="1000" lang="zh-CN">
                <a:solidFill>
                  <a:srgbClr val="005628"/>
                </a:solidFill>
                <a:cs typeface="+mn-ea"/>
                <a:sym typeface="+mn-lt"/>
              </a:rPr>
              <a:t>心理健康包括一切旨在维持和改进心理卫生的种种措施，诸如精神疾病的康复及预防，减轻充满冲突的世界带来的精神压力，以及使人处于能按其身心潜能进行活动的健康水平。</a:t>
            </a:r>
          </a:p>
        </p:txBody>
      </p:sp>
      <p:sp>
        <p:nvSpPr>
          <p:cNvPr id="1048631" name="文本框 1"/>
          <p:cNvSpPr txBox="1"/>
          <p:nvPr/>
        </p:nvSpPr>
        <p:spPr>
          <a:xfrm>
            <a:off x="1870710" y="1773555"/>
            <a:ext cx="8692515" cy="17106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b="1" sz="7200">
                <a:solidFill>
                  <a:srgbClr val="005628"/>
                </a:solidFill>
                <a:cs typeface="+mn-ea"/>
                <a:sym typeface="+mn-lt"/>
              </a:rPr>
              <a:t>影响心理健康的因素</a:t>
            </a:r>
            <a:endParaRPr altLang="en-US" b="1" sz="72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632" name="圆角矩形 2"/>
          <p:cNvSpPr/>
          <p:nvPr/>
        </p:nvSpPr>
        <p:spPr>
          <a:xfrm>
            <a:off x="4652645" y="1005840"/>
            <a:ext cx="2886710" cy="611505"/>
          </a:xfrm>
          <a:prstGeom prst="roundRect">
            <a:avLst>
              <a:gd name="adj" fmla="val 50000"/>
            </a:avLst>
          </a:prstGeom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sz="2800" lang="zh-CN">
                <a:cs typeface="+mn-ea"/>
                <a:sym typeface="+mn-lt"/>
              </a:rPr>
              <a:t>第二部分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1000" id="7"/>
                                        <p:tgtEl>
                                          <p:spTgt spid="104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 id="10"/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 id="11"/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4"/>
                                        <p:tgtEl>
                                          <p:spTgt spid="10486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6"/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0" grpId="0"/>
      <p:bldP spid="1048631" grpId="0"/>
      <p:bldP spid="104863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33" name="文本框 4"/>
          <p:cNvSpPr txBox="1"/>
          <p:nvPr/>
        </p:nvSpPr>
        <p:spPr>
          <a:xfrm>
            <a:off x="1870710" y="849630"/>
            <a:ext cx="351980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影响心理健康的因素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171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52220" y="2256155"/>
            <a:ext cx="3453765" cy="3453765"/>
          </a:xfrm>
          <a:prstGeom prst="rect"/>
        </p:spPr>
      </p:pic>
      <p:pic>
        <p:nvPicPr>
          <p:cNvPr id="2097172" name="图片 1" descr="51miz-E1147302-0CF3A0731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tretch>
            <a:fillRect/>
          </a:stretch>
        </p:blipFill>
        <p:spPr>
          <a:xfrm>
            <a:off x="5275580" y="2198370"/>
            <a:ext cx="628650" cy="603250"/>
          </a:xfrm>
          <a:prstGeom prst="rect"/>
        </p:spPr>
      </p:pic>
      <p:sp>
        <p:nvSpPr>
          <p:cNvPr id="1048634" name="文本框 2"/>
          <p:cNvSpPr txBox="1"/>
          <p:nvPr/>
        </p:nvSpPr>
        <p:spPr>
          <a:xfrm>
            <a:off x="6075680" y="2256155"/>
            <a:ext cx="3093720" cy="4724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rgbClr val="005628"/>
                </a:solidFill>
                <a:cs typeface="+mn-ea"/>
                <a:sym typeface="+mn-lt"/>
              </a:rPr>
              <a:t>（一）、身体方面的因素</a:t>
            </a:r>
          </a:p>
        </p:txBody>
      </p:sp>
      <p:sp>
        <p:nvSpPr>
          <p:cNvPr id="1048635" name="文本框 7"/>
          <p:cNvSpPr txBox="1"/>
          <p:nvPr/>
        </p:nvSpPr>
        <p:spPr>
          <a:xfrm>
            <a:off x="5378450" y="2739390"/>
            <a:ext cx="5410200" cy="1129665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1、如先天脑发育不全；</a:t>
            </a:r>
          </a:p>
          <a:p>
            <a:pPr fontAlgn="auto">
              <a:lnSpc>
                <a:spcPct val="150000"/>
              </a:lnSpc>
            </a:pPr>
            <a:r>
              <a:rPr altLang="zh-CN" sz="1500"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、先天和后天造成的身体残疾；</a:t>
            </a:r>
          </a:p>
          <a:p>
            <a:pPr fontAlgn="auto">
              <a:lnSpc>
                <a:spcPct val="150000"/>
              </a:lnSpc>
            </a:pPr>
            <a:r>
              <a:rPr altLang="zh-CN" sz="1500"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、身体器官，特别是脑发生病变等，都会影响心理健康。</a:t>
            </a:r>
          </a:p>
        </p:txBody>
      </p:sp>
      <p:pic>
        <p:nvPicPr>
          <p:cNvPr id="2097173" name="图片 9" descr="51miz-E1147302-0CF3A0731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tretch>
            <a:fillRect/>
          </a:stretch>
        </p:blipFill>
        <p:spPr>
          <a:xfrm>
            <a:off x="5275580" y="3938905"/>
            <a:ext cx="628650" cy="603250"/>
          </a:xfrm>
          <a:prstGeom prst="rect"/>
        </p:spPr>
      </p:pic>
      <p:sp>
        <p:nvSpPr>
          <p:cNvPr id="1048636" name="文本框 10"/>
          <p:cNvSpPr txBox="1"/>
          <p:nvPr/>
        </p:nvSpPr>
        <p:spPr>
          <a:xfrm>
            <a:off x="6075680" y="3996690"/>
            <a:ext cx="3774440" cy="4724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rgbClr val="005628"/>
                </a:solidFill>
                <a:cs typeface="+mn-ea"/>
                <a:sym typeface="+mn-lt"/>
              </a:rPr>
              <a:t>（二）、心理（意识）方面的因素</a:t>
            </a:r>
          </a:p>
        </p:txBody>
      </p:sp>
      <p:sp>
        <p:nvSpPr>
          <p:cNvPr id="1048637" name="文本框 11"/>
          <p:cNvSpPr txBox="1"/>
          <p:nvPr/>
        </p:nvSpPr>
        <p:spPr>
          <a:xfrm>
            <a:off x="5378450" y="4545330"/>
            <a:ext cx="5791200" cy="1129665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1、如人的认知模式；</a:t>
            </a:r>
          </a:p>
          <a:p>
            <a:pPr fontAlgn="auto">
              <a:lnSpc>
                <a:spcPct val="150000"/>
              </a:lnSpc>
            </a:pPr>
            <a:r>
              <a:rPr altLang="zh-CN" sz="1500"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、情绪与情感的控制能力；</a:t>
            </a:r>
          </a:p>
          <a:p>
            <a:pPr fontAlgn="auto">
              <a:lnSpc>
                <a:spcPct val="150000"/>
              </a:lnSpc>
            </a:pPr>
            <a:r>
              <a:rPr altLang="zh-CN" sz="1500"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、意志力、性格类型，以及需要、动机等也会影响心理健康。  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209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1"/>
                                        <p:tgtEl>
                                          <p:spTgt spid="104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4000"/>
                            </p:stCondLst>
                            <p:childTnLst>
                              <p:par>
                                <p:cTn fill="hold" id="3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5"/>
                                        <p:tgtEl>
                                          <p:spTgt spid="209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7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3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1"/>
                                        <p:tgtEl>
                                          <p:spTgt spid="1048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4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5"/>
                                        <p:tgtEl>
                                          <p:spTgt spid="1048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3" grpId="0"/>
      <p:bldP spid="1048634" grpId="0"/>
      <p:bldP spid="1048635" grpId="0"/>
      <p:bldP spid="1048636" grpId="0"/>
      <p:bldP spid="10486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38" name="文本框 4"/>
          <p:cNvSpPr txBox="1"/>
          <p:nvPr/>
        </p:nvSpPr>
        <p:spPr>
          <a:xfrm>
            <a:off x="1870710" y="849630"/>
            <a:ext cx="351980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影响心理健康的因素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175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7282367" y="1910080"/>
            <a:ext cx="3805181" cy="3811270"/>
          </a:xfrm>
          <a:prstGeom prst="rect"/>
        </p:spPr>
      </p:pic>
      <p:pic>
        <p:nvPicPr>
          <p:cNvPr id="2097176" name="图片 1" descr="51miz-E1147302-0CF3A0731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tretch>
            <a:fillRect/>
          </a:stretch>
        </p:blipFill>
        <p:spPr>
          <a:xfrm>
            <a:off x="1292225" y="2279015"/>
            <a:ext cx="628650" cy="603250"/>
          </a:xfrm>
          <a:prstGeom prst="rect"/>
        </p:spPr>
      </p:pic>
      <p:sp>
        <p:nvSpPr>
          <p:cNvPr id="1048639" name="文本框 2"/>
          <p:cNvSpPr txBox="1"/>
          <p:nvPr/>
        </p:nvSpPr>
        <p:spPr>
          <a:xfrm>
            <a:off x="2092325" y="2336800"/>
            <a:ext cx="3093720" cy="4724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rgbClr val="005628"/>
                </a:solidFill>
                <a:cs typeface="+mn-ea"/>
                <a:sym typeface="+mn-lt"/>
              </a:rPr>
              <a:t>（三）、行为方面的因素</a:t>
            </a:r>
          </a:p>
        </p:txBody>
      </p:sp>
      <p:sp>
        <p:nvSpPr>
          <p:cNvPr id="1048640" name="文本框 7"/>
          <p:cNvSpPr txBox="1"/>
          <p:nvPr/>
        </p:nvSpPr>
        <p:spPr>
          <a:xfrm>
            <a:off x="1395095" y="2882265"/>
            <a:ext cx="5410200" cy="77723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人的行为总是会得到来自外界环境和内心的评价，而这种评价反过来又会影响人的内心，进而影响人的心理健康。 </a:t>
            </a:r>
          </a:p>
        </p:txBody>
      </p:sp>
      <p:pic>
        <p:nvPicPr>
          <p:cNvPr id="2097177" name="图片 9" descr="51miz-E1147302-0CF3A0731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tretch>
            <a:fillRect/>
          </a:stretch>
        </p:blipFill>
        <p:spPr>
          <a:xfrm>
            <a:off x="1292225" y="4019550"/>
            <a:ext cx="628650" cy="603250"/>
          </a:xfrm>
          <a:prstGeom prst="rect"/>
        </p:spPr>
      </p:pic>
      <p:sp>
        <p:nvSpPr>
          <p:cNvPr id="1048641" name="文本框 10"/>
          <p:cNvSpPr txBox="1"/>
          <p:nvPr/>
        </p:nvSpPr>
        <p:spPr>
          <a:xfrm>
            <a:off x="2092325" y="4077335"/>
            <a:ext cx="3774440" cy="47243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rgbClr val="005628"/>
                </a:solidFill>
                <a:cs typeface="+mn-ea"/>
                <a:sym typeface="+mn-lt"/>
              </a:rPr>
              <a:t>（四）、环境方面的因素</a:t>
            </a:r>
          </a:p>
        </p:txBody>
      </p:sp>
      <p:sp>
        <p:nvSpPr>
          <p:cNvPr id="1048642" name="文本框 11"/>
          <p:cNvSpPr txBox="1"/>
          <p:nvPr/>
        </p:nvSpPr>
        <p:spPr>
          <a:xfrm>
            <a:off x="1395095" y="4730115"/>
            <a:ext cx="5410200" cy="7772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如自然环境、社会环境、家庭环境、人际关系环境等，这些也会直接影响心理健康。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209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1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4000"/>
                            </p:stCondLst>
                            <p:childTnLst>
                              <p:par>
                                <p:cTn fill="hold" id="3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5"/>
                                        <p:tgtEl>
                                          <p:spTgt spid="209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7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3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1"/>
                                        <p:tgtEl>
                                          <p:spTgt spid="104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4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5"/>
                                        <p:tgtEl>
                                          <p:spTgt spid="104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8" grpId="0"/>
      <p:bldP spid="1048639" grpId="0"/>
      <p:bldP spid="1048640" grpId="0"/>
      <p:bldP spid="1048641" grpId="0"/>
      <p:bldP spid="10486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53" name="文本框 4"/>
          <p:cNvSpPr txBox="1"/>
          <p:nvPr/>
        </p:nvSpPr>
        <p:spPr>
          <a:xfrm>
            <a:off x="1870710" y="849630"/>
            <a:ext cx="351980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影响心理健康的因素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654" name="矩形 22"/>
          <p:cNvSpPr/>
          <p:nvPr/>
        </p:nvSpPr>
        <p:spPr>
          <a:xfrm>
            <a:off x="1327785" y="1877060"/>
            <a:ext cx="1663700" cy="34671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sz="1700" lang="zh-CN">
                <a:cs typeface="+mn-ea"/>
                <a:sym typeface="+mn-lt"/>
              </a:rPr>
              <a:t>学习的压力</a:t>
            </a:r>
          </a:p>
        </p:txBody>
      </p:sp>
      <p:sp>
        <p:nvSpPr>
          <p:cNvPr id="1048655" name="文本框 23"/>
          <p:cNvSpPr txBox="1"/>
          <p:nvPr/>
        </p:nvSpPr>
        <p:spPr>
          <a:xfrm>
            <a:off x="1247140" y="2480945"/>
            <a:ext cx="9784715" cy="7772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zh-CN" sz="1500" lang="en-US">
                <a:solidFill>
                  <a:srgbClr val="005628"/>
                </a:solidFill>
                <a:cs typeface="+mn-ea"/>
                <a:sym typeface="+mn-lt"/>
              </a:rPr>
              <a:t>——</a:t>
            </a:r>
            <a:r>
              <a:rPr altLang="en-US" sz="1500" lang="zh-CN">
                <a:solidFill>
                  <a:srgbClr val="005628"/>
                </a:solidFill>
                <a:cs typeface="+mn-ea"/>
                <a:sym typeface="+mn-lt"/>
              </a:rPr>
              <a:t>可能现在学习的节奏不断加快，给你带来极大的烦恼，人的心理压力增加而产生情绪的变化容易使人郁闷.那么我们要面临什么样的压力？</a:t>
            </a:r>
          </a:p>
        </p:txBody>
      </p:sp>
      <p:sp>
        <p:nvSpPr>
          <p:cNvPr id="1048656" name="文本框 24"/>
          <p:cNvSpPr txBox="1"/>
          <p:nvPr/>
        </p:nvSpPr>
        <p:spPr>
          <a:xfrm>
            <a:off x="1247140" y="3383280"/>
            <a:ext cx="9784715" cy="7772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●在生活上会表现为食量大增或很久食欲不振；睡眠质量较差，经常失眠；经常感到不舒服，容易生病，有时还会出现恶心、呕吐等生理反应；已经有较长时间没参加喜爱的体闲活动等。 </a:t>
            </a:r>
          </a:p>
        </p:txBody>
      </p:sp>
      <p:sp>
        <p:nvSpPr>
          <p:cNvPr id="1048657" name="文本框 25"/>
          <p:cNvSpPr txBox="1"/>
          <p:nvPr/>
        </p:nvSpPr>
        <p:spPr>
          <a:xfrm>
            <a:off x="1247140" y="4166870"/>
            <a:ext cx="9784715" cy="7772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●在情绪上会表现为容易沮丧低落，经常显得不耐烦，暴躁、易怒；说话冷言冷语，对自己、他人的评价以及对事情的描述都有消极倾向；和家长关系紧张，对父母有抵触情绪或 经常与父母发生冲突等。 </a:t>
            </a:r>
          </a:p>
        </p:txBody>
      </p:sp>
      <p:sp>
        <p:nvSpPr>
          <p:cNvPr id="1048658" name="文本框 26"/>
          <p:cNvSpPr txBox="1"/>
          <p:nvPr/>
        </p:nvSpPr>
        <p:spPr>
          <a:xfrm>
            <a:off x="1247140" y="4950460"/>
            <a:ext cx="9784715" cy="43433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●在学习上会表现为敷衍、厌烦监督、抱怨、对自己学业过分苛责、对自己没信心等。 </a:t>
            </a:r>
          </a:p>
        </p:txBody>
      </p:sp>
      <p:sp>
        <p:nvSpPr>
          <p:cNvPr id="1048659" name="文本框 27"/>
          <p:cNvSpPr txBox="1"/>
          <p:nvPr/>
        </p:nvSpPr>
        <p:spPr>
          <a:xfrm>
            <a:off x="1247140" y="5387975"/>
            <a:ext cx="9784715" cy="4343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●在考试时会表现出焦虑不安、考前失眠等。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6"/>
                                        <p:tgtEl>
                                          <p:spTgt spid="1048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7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2"/>
                                        <p:tgtEl>
                                          <p:spTgt spid="104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4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6"/>
                                        <p:tgtEl>
                                          <p:spTgt spid="104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2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0"/>
                                        <p:tgtEl>
                                          <p:spTgt spid="104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3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4"/>
                                        <p:tgtEl>
                                          <p:spTgt spid="104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5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3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8"/>
                                        <p:tgtEl>
                                          <p:spTgt spid="104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3" grpId="0"/>
      <p:bldP spid="1048654" grpId="0" bldLvl="0" animBg="1"/>
      <p:bldP spid="1048655" grpId="0"/>
      <p:bldP spid="1048656" grpId="0"/>
      <p:bldP spid="1048657" grpId="0"/>
      <p:bldP spid="1048658" grpId="0"/>
      <p:bldP spid="10486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60" name="文本框 4"/>
          <p:cNvSpPr txBox="1"/>
          <p:nvPr/>
        </p:nvSpPr>
        <p:spPr>
          <a:xfrm>
            <a:off x="1870710" y="849630"/>
            <a:ext cx="351980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影响心理健康的因素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182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435215" y="1998980"/>
            <a:ext cx="3908425" cy="3908425"/>
          </a:xfrm>
          <a:prstGeom prst="rect"/>
        </p:spPr>
      </p:pic>
      <p:sp>
        <p:nvSpPr>
          <p:cNvPr id="1048661" name="文本框 2"/>
          <p:cNvSpPr txBox="1"/>
          <p:nvPr/>
        </p:nvSpPr>
        <p:spPr>
          <a:xfrm>
            <a:off x="1287780" y="2181860"/>
            <a:ext cx="4975225" cy="49148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zh-CN" lang="en-US">
                <a:solidFill>
                  <a:srgbClr val="005628"/>
                </a:solidFill>
                <a:cs typeface="+mn-ea"/>
                <a:sym typeface="+mn-lt"/>
              </a:rPr>
              <a:t>——</a:t>
            </a:r>
            <a:r>
              <a:rPr altLang="en-US" lang="zh-CN">
                <a:solidFill>
                  <a:srgbClr val="005628"/>
                </a:solidFill>
                <a:cs typeface="+mn-ea"/>
                <a:sym typeface="+mn-lt"/>
              </a:rPr>
              <a:t>在这个矛盾的环境中我们正在失去什么？</a:t>
            </a:r>
          </a:p>
        </p:txBody>
      </p:sp>
      <p:sp>
        <p:nvSpPr>
          <p:cNvPr id="1048662" name="文本框 1"/>
          <p:cNvSpPr txBox="1"/>
          <p:nvPr/>
        </p:nvSpPr>
        <p:spPr>
          <a:xfrm>
            <a:off x="1287780" y="2980055"/>
            <a:ext cx="6147435" cy="81533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●我们失去了平衡、我们失去了和谐、我们失去了向往、我们失去了满足感、我们失去了发自内心的喜悦和快乐</a:t>
            </a:r>
          </a:p>
        </p:txBody>
      </p:sp>
      <p:sp>
        <p:nvSpPr>
          <p:cNvPr id="1048663" name="文本框 5"/>
          <p:cNvSpPr txBox="1"/>
          <p:nvPr/>
        </p:nvSpPr>
        <p:spPr>
          <a:xfrm>
            <a:off x="1287780" y="4011930"/>
            <a:ext cx="6147435" cy="81533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●如果我们就在这种充满重压的阴霾之中而终老，对自己、家人、社会都将是一种失败。更谈不上幸福和创造性。</a:t>
            </a:r>
          </a:p>
        </p:txBody>
      </p:sp>
      <p:sp>
        <p:nvSpPr>
          <p:cNvPr id="1048664" name="文本框 6"/>
          <p:cNvSpPr txBox="1"/>
          <p:nvPr/>
        </p:nvSpPr>
        <p:spPr>
          <a:xfrm>
            <a:off x="1287780" y="5043805"/>
            <a:ext cx="6147435" cy="45338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●我们应该寻找积极的解决方法，解除压力，保证身心健康地生活。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1"/>
                                        <p:tgtEl>
                                          <p:spTgt spid="104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5"/>
                                        <p:tgtEl>
                                          <p:spTgt spid="104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9"/>
                                        <p:tgtEl>
                                          <p:spTgt spid="104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3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3"/>
                                        <p:tgtEl>
                                          <p:spTgt spid="104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0" grpId="0"/>
      <p:bldP spid="1048661" grpId="0"/>
      <p:bldP spid="1048662" grpId="0"/>
      <p:bldP spid="1048663" grpId="0"/>
      <p:bldP spid="10486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65" name="文本框 4"/>
          <p:cNvSpPr txBox="1"/>
          <p:nvPr/>
        </p:nvSpPr>
        <p:spPr>
          <a:xfrm>
            <a:off x="1870710" y="849630"/>
            <a:ext cx="351980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游戏环节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184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35710" y="2068195"/>
            <a:ext cx="3608705" cy="3608705"/>
          </a:xfrm>
          <a:prstGeom prst="rect"/>
        </p:spPr>
      </p:pic>
      <p:sp>
        <p:nvSpPr>
          <p:cNvPr id="1048666" name="文本框 7"/>
          <p:cNvSpPr txBox="1"/>
          <p:nvPr/>
        </p:nvSpPr>
        <p:spPr>
          <a:xfrm>
            <a:off x="5517515" y="2548890"/>
            <a:ext cx="5297805" cy="45339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sz="1600">
                <a:solidFill>
                  <a:srgbClr val="005628"/>
                </a:solidFill>
                <a:cs typeface="+mn-ea"/>
                <a:sym typeface="+mn-lt"/>
              </a:rPr>
              <a:t>下面，咱们轻松一下，我请三个同学上场，参与一个游戏。</a:t>
            </a:r>
            <a:endParaRPr altLang="en-US" sz="16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667" name="文本框 9"/>
          <p:cNvSpPr txBox="1"/>
          <p:nvPr/>
        </p:nvSpPr>
        <p:spPr>
          <a:xfrm>
            <a:off x="5517515" y="3848735"/>
            <a:ext cx="5297805" cy="15392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三人一组，分别遮住一人的眼，绑住一人的双手和另外一人的双腿，代表不同的人自身存在不同的优、缺点，再给每组两个球，代表贵重物品。要求三人团结合作，将贵重物品运送到目的地 。</a:t>
            </a:r>
          </a:p>
        </p:txBody>
      </p:sp>
      <p:sp>
        <p:nvSpPr>
          <p:cNvPr id="1048668" name="矩形 22"/>
          <p:cNvSpPr/>
          <p:nvPr/>
        </p:nvSpPr>
        <p:spPr>
          <a:xfrm>
            <a:off x="5517515" y="3255645"/>
            <a:ext cx="1663700" cy="34671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sz="1700" lang="zh-CN">
                <a:cs typeface="+mn-ea"/>
                <a:sym typeface="+mn-lt"/>
              </a:rPr>
              <a:t>游戏规则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1"/>
                                        <p:tgtEl>
                                          <p:spTgt spid="104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1048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1"/>
                                        <p:tgtEl>
                                          <p:spTgt spid="104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5" grpId="0"/>
      <p:bldP spid="1048666" grpId="0"/>
      <p:bldP spid="1048667" grpId="0"/>
      <p:bldP spid="104866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文本框 7"/>
          <p:cNvSpPr txBox="1"/>
          <p:nvPr/>
        </p:nvSpPr>
        <p:spPr>
          <a:xfrm>
            <a:off x="3037205" y="3683000"/>
            <a:ext cx="6117590" cy="526811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sz="1000" lang="zh-CN">
                <a:solidFill>
                  <a:srgbClr val="005628"/>
                </a:solidFill>
                <a:cs typeface="+mn-ea"/>
                <a:sym typeface="+mn-lt"/>
              </a:rPr>
              <a:t>心理健康包括一切旨在维持和改进心理卫生的种种措施，诸如精神疾病的康复及预防，减轻充满冲突的世界带来的精神压力，以及使人处于能按其身心潜能进行活动的健康水平。</a:t>
            </a:r>
          </a:p>
        </p:txBody>
      </p:sp>
      <p:sp>
        <p:nvSpPr>
          <p:cNvPr id="1048670" name="文本框 1"/>
          <p:cNvSpPr txBox="1"/>
          <p:nvPr/>
        </p:nvSpPr>
        <p:spPr>
          <a:xfrm>
            <a:off x="1870710" y="1773555"/>
            <a:ext cx="8692515" cy="17106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b="1" sz="7200">
                <a:solidFill>
                  <a:srgbClr val="005628"/>
                </a:solidFill>
                <a:cs typeface="+mn-ea"/>
                <a:sym typeface="+mn-lt"/>
              </a:rPr>
              <a:t>亚心理健康</a:t>
            </a:r>
            <a:endParaRPr altLang="en-US" b="1" sz="72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671" name="圆角矩形 2"/>
          <p:cNvSpPr/>
          <p:nvPr/>
        </p:nvSpPr>
        <p:spPr>
          <a:xfrm>
            <a:off x="4652645" y="1005840"/>
            <a:ext cx="2886710" cy="611505"/>
          </a:xfrm>
          <a:prstGeom prst="roundRect">
            <a:avLst>
              <a:gd name="adj" fmla="val 50000"/>
            </a:avLst>
          </a:prstGeom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sz="2800" lang="zh-CN">
                <a:cs typeface="+mn-ea"/>
                <a:sym typeface="+mn-lt"/>
              </a:rPr>
              <a:t>第三部分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1000" id="7"/>
                                        <p:tgtEl>
                                          <p:spTgt spid="104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 id="10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 id="11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4"/>
                                        <p:tgtEl>
                                          <p:spTgt spid="1048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6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9" grpId="0"/>
      <p:bldP spid="1048670" grpId="0"/>
      <p:bldP spid="104867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11"/>
          <p:cNvGrpSpPr/>
          <p:nvPr/>
        </p:nvGrpSpPr>
        <p:grpSpPr>
          <a:xfrm>
            <a:off x="1371600" y="2103120"/>
            <a:ext cx="3595370" cy="727710"/>
            <a:chOff x="2001" y="3341"/>
            <a:chExt cx="5662" cy="1146"/>
          </a:xfrm>
        </p:grpSpPr>
        <p:pic>
          <p:nvPicPr>
            <p:cNvPr id="2097185" name="图片 7" descr="D:\APPT制作\心理健康主题班会-38\素材\元素\图片\51miz-E1075710-D2FF8FFE1.png51miz-E1075710-D2FF8FFE1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screen"/>
            <a:srcRect/>
            <a:stretch>
              <a:fillRect/>
            </a:stretch>
          </p:blipFill>
          <p:spPr>
            <a:xfrm>
              <a:off x="2001" y="3341"/>
              <a:ext cx="5662" cy="1147"/>
            </a:xfrm>
            <a:prstGeom prst="rect"/>
          </p:spPr>
        </p:pic>
        <p:pic>
          <p:nvPicPr>
            <p:cNvPr id="2097186" name="图片 9" descr="51miz-E1075710-D2FF8FFE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3" cstate="screen"/>
            <a:stretch>
              <a:fillRect/>
            </a:stretch>
          </p:blipFill>
          <p:spPr>
            <a:xfrm>
              <a:off x="6648" y="3617"/>
              <a:ext cx="679" cy="631"/>
            </a:xfrm>
            <a:prstGeom prst="rect"/>
          </p:spPr>
        </p:pic>
      </p:grpSp>
      <p:pic>
        <p:nvPicPr>
          <p:cNvPr id="2097187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72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亚心理健康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673" name="文本框 8"/>
          <p:cNvSpPr txBox="1"/>
          <p:nvPr/>
        </p:nvSpPr>
        <p:spPr>
          <a:xfrm>
            <a:off x="1621155" y="2202180"/>
            <a:ext cx="2555875" cy="49148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rgbClr val="005628"/>
                </a:solidFill>
                <a:cs typeface="+mn-ea"/>
                <a:sym typeface="+mn-lt"/>
              </a:rPr>
              <a:t>一、什么是亚心理健康？</a:t>
            </a:r>
          </a:p>
        </p:txBody>
      </p:sp>
      <p:sp>
        <p:nvSpPr>
          <p:cNvPr id="1048674" name="矩形 12"/>
          <p:cNvSpPr/>
          <p:nvPr/>
        </p:nvSpPr>
        <p:spPr>
          <a:xfrm>
            <a:off x="1482725" y="3326765"/>
            <a:ext cx="8088630" cy="2347595"/>
          </a:xfrm>
          <a:prstGeom prst="rect"/>
          <a:noFill/>
          <a:ln>
            <a:solidFill>
              <a:srgbClr val="005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pic>
        <p:nvPicPr>
          <p:cNvPr id="2097188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7598789" y="2831465"/>
            <a:ext cx="3963546" cy="3458210"/>
          </a:xfrm>
          <a:prstGeom prst="rect"/>
        </p:spPr>
      </p:pic>
      <p:sp>
        <p:nvSpPr>
          <p:cNvPr id="1048675" name="文本框 13"/>
          <p:cNvSpPr txBox="1"/>
          <p:nvPr/>
        </p:nvSpPr>
        <p:spPr>
          <a:xfrm>
            <a:off x="2143125" y="4039870"/>
            <a:ext cx="5269230" cy="874407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“没有心理障碍与疾病，但又感觉心理不健康”，这就是亚心理健康，也称第三心理状态。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0"/>
                                        <p:tgtEl>
                                          <p:spTgt spid="104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3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4"/>
                                        <p:tgtEl>
                                          <p:spTgt spid="104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2" grpId="0"/>
      <p:bldP spid="1048673" grpId="0"/>
      <p:bldP spid="1048674" grpId="0" bldLvl="0" animBg="1"/>
      <p:bldP spid="10486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76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亚心理健康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190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1118882" y="2236787"/>
            <a:ext cx="4319609" cy="3528695"/>
          </a:xfrm>
          <a:prstGeom prst="rect"/>
        </p:spPr>
      </p:pic>
      <p:grpSp>
        <p:nvGrpSpPr>
          <p:cNvPr id="74" name="组合 5"/>
          <p:cNvGrpSpPr/>
          <p:nvPr/>
        </p:nvGrpSpPr>
        <p:grpSpPr>
          <a:xfrm>
            <a:off x="5894070" y="1872615"/>
            <a:ext cx="3595370" cy="727710"/>
            <a:chOff x="2001" y="3341"/>
            <a:chExt cx="5662" cy="1146"/>
          </a:xfrm>
        </p:grpSpPr>
        <p:pic>
          <p:nvPicPr>
            <p:cNvPr id="2097191" name="图片 6" descr="D:\APPT制作\心理健康主题班会-38\素材\元素\图片\51miz-E1075710-D2FF8FFE1.png51miz-E1075710-D2FF8FFE1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4" cstate="screen"/>
            <a:srcRect/>
            <a:stretch>
              <a:fillRect/>
            </a:stretch>
          </p:blipFill>
          <p:spPr>
            <a:xfrm>
              <a:off x="2001" y="3341"/>
              <a:ext cx="5662" cy="1147"/>
            </a:xfrm>
            <a:prstGeom prst="rect"/>
          </p:spPr>
        </p:pic>
        <p:pic>
          <p:nvPicPr>
            <p:cNvPr id="2097192" name="图片 10" descr="51miz-E1075710-D2FF8FFE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5" cstate="screen"/>
            <a:stretch>
              <a:fillRect/>
            </a:stretch>
          </p:blipFill>
          <p:spPr>
            <a:xfrm>
              <a:off x="6648" y="3617"/>
              <a:ext cx="679" cy="631"/>
            </a:xfrm>
            <a:prstGeom prst="rect"/>
          </p:spPr>
        </p:pic>
      </p:grpSp>
      <p:sp>
        <p:nvSpPr>
          <p:cNvPr id="1048677" name="文本框 14"/>
          <p:cNvSpPr txBox="1"/>
          <p:nvPr/>
        </p:nvSpPr>
        <p:spPr>
          <a:xfrm>
            <a:off x="6143625" y="1971675"/>
            <a:ext cx="2555875" cy="49148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rgbClr val="005628"/>
                </a:solidFill>
                <a:cs typeface="+mn-ea"/>
                <a:sym typeface="+mn-lt"/>
              </a:rPr>
              <a:t>二、亚心理健康的特点</a:t>
            </a:r>
          </a:p>
        </p:txBody>
      </p:sp>
      <p:sp>
        <p:nvSpPr>
          <p:cNvPr id="1048678" name="文本框 15"/>
          <p:cNvSpPr txBox="1"/>
          <p:nvPr/>
        </p:nvSpPr>
        <p:spPr>
          <a:xfrm>
            <a:off x="5894070" y="2687955"/>
            <a:ext cx="4247515" cy="45338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sz="1600">
                <a:solidFill>
                  <a:srgbClr val="005628"/>
                </a:solidFill>
                <a:cs typeface="+mn-ea"/>
                <a:sym typeface="+mn-lt"/>
              </a:rPr>
              <a:t>现代人陷入亚心理健康状态有七大信号：</a:t>
            </a:r>
            <a:endParaRPr altLang="en-US" sz="16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679" name="文本框 24"/>
          <p:cNvSpPr txBox="1"/>
          <p:nvPr/>
        </p:nvSpPr>
        <p:spPr>
          <a:xfrm>
            <a:off x="5894070" y="3235325"/>
            <a:ext cx="5570855" cy="2515235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①焦虑感——烦恼不堪，焦躁不安，生机的外表下充满无助；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②罪恶感——自我冲突，有一种无能、无用感；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③疲倦感——精疲力竭、颓废不振、厌倦、无聊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④烦乱感——感觉失序、一团糟；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⑤无聊感——空虚、不知该做什么、不满足但不思动；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⑥无助感——孤立无援、人际关系如履薄冰；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⑦无用感——缺乏自信、觉得自己毫无价值、自卑内疚。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1"/>
                                        <p:tgtEl>
                                          <p:spTgt spid="104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3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5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/>
      <p:bldP spid="1048677" grpId="0"/>
      <p:bldP spid="1048678" grpId="0"/>
      <p:bldP spid="10486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80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亚心理健康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194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5831057" y="2013585"/>
            <a:ext cx="5437802" cy="4079875"/>
          </a:xfrm>
          <a:prstGeom prst="rect"/>
        </p:spPr>
      </p:pic>
      <p:grpSp>
        <p:nvGrpSpPr>
          <p:cNvPr id="76" name="组合 5"/>
          <p:cNvGrpSpPr/>
          <p:nvPr/>
        </p:nvGrpSpPr>
        <p:grpSpPr>
          <a:xfrm>
            <a:off x="1287145" y="1757045"/>
            <a:ext cx="3595370" cy="727710"/>
            <a:chOff x="2001" y="3341"/>
            <a:chExt cx="5662" cy="1146"/>
          </a:xfrm>
        </p:grpSpPr>
        <p:pic>
          <p:nvPicPr>
            <p:cNvPr id="2097195" name="图片 6" descr="D:\APPT制作\心理健康主题班会-38\素材\元素\图片\51miz-E1075710-D2FF8FFE1.png51miz-E1075710-D2FF8FFE1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4" cstate="screen"/>
            <a:srcRect/>
            <a:stretch>
              <a:fillRect/>
            </a:stretch>
          </p:blipFill>
          <p:spPr>
            <a:xfrm>
              <a:off x="2001" y="3341"/>
              <a:ext cx="5662" cy="1147"/>
            </a:xfrm>
            <a:prstGeom prst="rect"/>
          </p:spPr>
        </p:pic>
        <p:pic>
          <p:nvPicPr>
            <p:cNvPr id="2097196" name="图片 10" descr="51miz-E1075710-D2FF8FFE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5" cstate="screen"/>
            <a:stretch>
              <a:fillRect/>
            </a:stretch>
          </p:blipFill>
          <p:spPr>
            <a:xfrm>
              <a:off x="6648" y="3617"/>
              <a:ext cx="679" cy="631"/>
            </a:xfrm>
            <a:prstGeom prst="rect"/>
          </p:spPr>
        </p:pic>
      </p:grpSp>
      <p:sp>
        <p:nvSpPr>
          <p:cNvPr id="1048681" name="文本框 14"/>
          <p:cNvSpPr txBox="1"/>
          <p:nvPr/>
        </p:nvSpPr>
        <p:spPr>
          <a:xfrm>
            <a:off x="1398270" y="1856105"/>
            <a:ext cx="2948305" cy="49148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rgbClr val="005628"/>
                </a:solidFill>
                <a:cs typeface="+mn-ea"/>
                <a:sym typeface="+mn-lt"/>
              </a:rPr>
              <a:t>三、亚心理健康的自我调适</a:t>
            </a:r>
          </a:p>
        </p:txBody>
      </p:sp>
      <p:sp>
        <p:nvSpPr>
          <p:cNvPr id="1048682" name="文本框 24"/>
          <p:cNvSpPr txBox="1"/>
          <p:nvPr/>
        </p:nvSpPr>
        <p:spPr>
          <a:xfrm>
            <a:off x="1287145" y="2567940"/>
            <a:ext cx="5570855" cy="31775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1、重视快乐的价值；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2、诚实待己、怡然自处；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3、不庸人自扰、拒绝杞人忧天；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4、抒发压抑感受、清理消极问题；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5、发展积极乐观的思考模式；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6、掌握此时此刻的时空；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7、追求人生理想，建立亲密关系；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8、追求有意义工作，在工作中发挥创意；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9、尊重自己，亲近别人。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1"/>
                                        <p:tgtEl>
                                          <p:spTgt spid="104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0" grpId="0"/>
      <p:bldP spid="1048681" grpId="0"/>
      <p:bldP spid="10486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文本框 1"/>
          <p:cNvSpPr txBox="1"/>
          <p:nvPr/>
        </p:nvSpPr>
        <p:spPr>
          <a:xfrm>
            <a:off x="981075" y="573405"/>
            <a:ext cx="2793365" cy="17106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b="1" sz="7200" lang="zh-CN">
                <a:solidFill>
                  <a:srgbClr val="005628"/>
                </a:solidFill>
                <a:cs typeface="+mn-ea"/>
                <a:sym typeface="+mn-lt"/>
              </a:rPr>
              <a:t>目</a:t>
            </a:r>
            <a:r>
              <a:rPr altLang="zh-CN" b="1" sz="7200" lang="en-US">
                <a:solidFill>
                  <a:srgbClr val="005628"/>
                </a:solidFill>
                <a:cs typeface="+mn-ea"/>
                <a:sym typeface="+mn-lt"/>
              </a:rPr>
              <a:t> </a:t>
            </a:r>
            <a:r>
              <a:rPr altLang="en-US" b="1" sz="7200" lang="zh-CN">
                <a:solidFill>
                  <a:srgbClr val="005628"/>
                </a:solidFill>
                <a:cs typeface="+mn-ea"/>
                <a:sym typeface="+mn-lt"/>
              </a:rPr>
              <a:t>录</a:t>
            </a:r>
          </a:p>
        </p:txBody>
      </p:sp>
      <p:sp>
        <p:nvSpPr>
          <p:cNvPr id="1048591" name="圆角矩形 2"/>
          <p:cNvSpPr/>
          <p:nvPr/>
        </p:nvSpPr>
        <p:spPr>
          <a:xfrm>
            <a:off x="6452870" y="1456055"/>
            <a:ext cx="4398645" cy="611505"/>
          </a:xfrm>
          <a:prstGeom prst="roundRect">
            <a:avLst>
              <a:gd name="adj" fmla="val 50000"/>
            </a:avLst>
          </a:prstGeom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altLang="zh-CN" sz="2800" lang="en-US">
                <a:cs typeface="+mn-ea"/>
                <a:sym typeface="+mn-lt"/>
              </a:rPr>
              <a:t>01—</a:t>
            </a:r>
            <a:r>
              <a:rPr altLang="en-US" sz="2800" lang="zh-CN">
                <a:cs typeface="+mn-ea"/>
                <a:sym typeface="+mn-lt"/>
              </a:rPr>
              <a:t>心理健康的含义</a:t>
            </a:r>
          </a:p>
        </p:txBody>
      </p:sp>
      <p:sp>
        <p:nvSpPr>
          <p:cNvPr id="1048592" name="文本框 3"/>
          <p:cNvSpPr txBox="1"/>
          <p:nvPr/>
        </p:nvSpPr>
        <p:spPr>
          <a:xfrm>
            <a:off x="3774440" y="1393190"/>
            <a:ext cx="2793365" cy="7200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sz="2800" lang="en-US">
                <a:solidFill>
                  <a:srgbClr val="005628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1048593" name="圆角矩形 10"/>
          <p:cNvSpPr/>
          <p:nvPr/>
        </p:nvSpPr>
        <p:spPr>
          <a:xfrm>
            <a:off x="1372235" y="2748915"/>
            <a:ext cx="4398645" cy="611505"/>
          </a:xfrm>
          <a:prstGeom prst="roundRect">
            <a:avLst>
              <a:gd name="adj" fmla="val 50000"/>
            </a:avLst>
          </a:prstGeom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altLang="zh-CN" sz="2800" lang="en-US">
                <a:cs typeface="+mn-ea"/>
                <a:sym typeface="+mn-lt"/>
              </a:rPr>
              <a:t>02—</a:t>
            </a:r>
            <a:r>
              <a:rPr altLang="en-US" sz="2800" lang="zh-CN">
                <a:cs typeface="+mn-ea"/>
                <a:sym typeface="+mn-lt"/>
              </a:rPr>
              <a:t>影响心理健康的因素</a:t>
            </a:r>
          </a:p>
        </p:txBody>
      </p:sp>
      <p:sp>
        <p:nvSpPr>
          <p:cNvPr id="1048594" name="圆角矩形 11"/>
          <p:cNvSpPr/>
          <p:nvPr/>
        </p:nvSpPr>
        <p:spPr>
          <a:xfrm>
            <a:off x="6452870" y="2748915"/>
            <a:ext cx="4398645" cy="611505"/>
          </a:xfrm>
          <a:prstGeom prst="roundRect">
            <a:avLst>
              <a:gd name="adj" fmla="val 50000"/>
            </a:avLst>
          </a:prstGeom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altLang="zh-CN" sz="2800" lang="en-US">
                <a:cs typeface="+mn-ea"/>
                <a:sym typeface="+mn-lt"/>
              </a:rPr>
              <a:t>03—</a:t>
            </a:r>
            <a:r>
              <a:rPr altLang="en-US" sz="2800" lang="zh-CN">
                <a:cs typeface="+mn-ea"/>
                <a:sym typeface="+mn-lt"/>
              </a:rPr>
              <a:t>亚心理健康 </a:t>
            </a:r>
          </a:p>
        </p:txBody>
      </p:sp>
      <p:sp>
        <p:nvSpPr>
          <p:cNvPr id="1048595" name="圆角矩形 12"/>
          <p:cNvSpPr/>
          <p:nvPr/>
        </p:nvSpPr>
        <p:spPr>
          <a:xfrm>
            <a:off x="1372235" y="3978910"/>
            <a:ext cx="4398645" cy="611505"/>
          </a:xfrm>
          <a:prstGeom prst="roundRect">
            <a:avLst>
              <a:gd name="adj" fmla="val 50000"/>
            </a:avLst>
          </a:prstGeom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altLang="zh-CN" sz="2800" lang="en-US">
                <a:cs typeface="+mn-ea"/>
                <a:sym typeface="+mn-lt"/>
              </a:rPr>
              <a:t>04—</a:t>
            </a:r>
            <a:r>
              <a:rPr altLang="en-US" sz="2800" lang="zh-CN">
                <a:cs typeface="+mn-ea"/>
                <a:sym typeface="+mn-lt"/>
              </a:rPr>
              <a:t>心理健康小测试</a:t>
            </a:r>
          </a:p>
        </p:txBody>
      </p:sp>
      <p:sp>
        <p:nvSpPr>
          <p:cNvPr id="1048596" name="圆角矩形 13"/>
          <p:cNvSpPr/>
          <p:nvPr/>
        </p:nvSpPr>
        <p:spPr>
          <a:xfrm>
            <a:off x="6452870" y="4013200"/>
            <a:ext cx="4398645" cy="611505"/>
          </a:xfrm>
          <a:prstGeom prst="roundRect">
            <a:avLst>
              <a:gd name="adj" fmla="val 50000"/>
            </a:avLst>
          </a:prstGeom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altLang="zh-CN" sz="2800" lang="en-US">
                <a:cs typeface="+mn-ea"/>
                <a:sym typeface="+mn-lt"/>
              </a:rPr>
              <a:t>05—</a:t>
            </a:r>
            <a:r>
              <a:rPr altLang="en-US" sz="2800" lang="zh-CN">
                <a:cs typeface="+mn-ea"/>
                <a:sym typeface="+mn-lt"/>
              </a:rPr>
              <a:t>保持心理健康的途径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 id="7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 id="8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1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6"/>
                                        <p:tgtEl>
                                          <p:spTgt spid="1048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7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2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8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9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3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4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3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0"/>
                                        <p:tgtEl>
                                          <p:spTgt spid="1048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2"/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0" grpId="0"/>
      <p:bldP spid="1048591" grpId="0" animBg="1"/>
      <p:bldP spid="1048592" grpId="0"/>
      <p:bldP spid="1048593" grpId="0" bldLvl="0" animBg="1"/>
      <p:bldP spid="1048594" grpId="0" bldLvl="0" animBg="1"/>
      <p:bldP spid="1048595" grpId="0" bldLvl="0" animBg="1"/>
      <p:bldP spid="104859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文本框 7"/>
          <p:cNvSpPr txBox="1"/>
          <p:nvPr/>
        </p:nvSpPr>
        <p:spPr>
          <a:xfrm>
            <a:off x="3037205" y="3683000"/>
            <a:ext cx="6117590" cy="526811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sz="1000" lang="zh-CN">
                <a:solidFill>
                  <a:srgbClr val="005628"/>
                </a:solidFill>
                <a:cs typeface="+mn-ea"/>
                <a:sym typeface="+mn-lt"/>
              </a:rPr>
              <a:t>心理健康包括一切旨在维持和改进心理卫生的种种措施，诸如精神疾病的康复及预防，减轻充满冲突的世界带来的精神压力，以及使人处于能按其身心潜能进行活动的健康水平。</a:t>
            </a:r>
          </a:p>
        </p:txBody>
      </p:sp>
      <p:sp>
        <p:nvSpPr>
          <p:cNvPr id="1048684" name="文本框 1"/>
          <p:cNvSpPr txBox="1"/>
          <p:nvPr/>
        </p:nvSpPr>
        <p:spPr>
          <a:xfrm>
            <a:off x="1870710" y="1773555"/>
            <a:ext cx="8692515" cy="17106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b="1" sz="7200">
                <a:solidFill>
                  <a:srgbClr val="005628"/>
                </a:solidFill>
                <a:cs typeface="+mn-ea"/>
                <a:sym typeface="+mn-lt"/>
              </a:rPr>
              <a:t>心理健康小测试</a:t>
            </a:r>
            <a:endParaRPr altLang="en-US" b="1" sz="72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685" name="圆角矩形 2"/>
          <p:cNvSpPr/>
          <p:nvPr/>
        </p:nvSpPr>
        <p:spPr>
          <a:xfrm>
            <a:off x="4652645" y="1005840"/>
            <a:ext cx="2886710" cy="611505"/>
          </a:xfrm>
          <a:prstGeom prst="roundRect">
            <a:avLst>
              <a:gd name="adj" fmla="val 50000"/>
            </a:avLst>
          </a:prstGeom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sz="2800" lang="zh-CN">
                <a:cs typeface="+mn-ea"/>
                <a:sym typeface="+mn-lt"/>
              </a:rPr>
              <a:t>第四部分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1000" id="7"/>
                                        <p:tgtEl>
                                          <p:spTgt spid="104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 id="10"/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 id="11"/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4"/>
                                        <p:tgtEl>
                                          <p:spTgt spid="10486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104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6"/>
                                        <p:tgtEl>
                                          <p:spTgt spid="104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3" grpId="0"/>
      <p:bldP spid="1048684" grpId="0"/>
      <p:bldP spid="104868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86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心理健康小测试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687" name="矩形 12"/>
          <p:cNvSpPr/>
          <p:nvPr/>
        </p:nvSpPr>
        <p:spPr>
          <a:xfrm>
            <a:off x="1287145" y="2230755"/>
            <a:ext cx="4600575" cy="3466465"/>
          </a:xfrm>
          <a:prstGeom prst="rect"/>
          <a:noFill/>
          <a:ln>
            <a:solidFill>
              <a:srgbClr val="005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688" name="文本框 9"/>
          <p:cNvSpPr txBox="1"/>
          <p:nvPr/>
        </p:nvSpPr>
        <p:spPr>
          <a:xfrm>
            <a:off x="1744345" y="3651885"/>
            <a:ext cx="3382010" cy="1526187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你会在什么时候拿镜子照自己？</a:t>
            </a:r>
          </a:p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A.早晨出门前  </a:t>
            </a:r>
          </a:p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B.随时随地   </a:t>
            </a:r>
          </a:p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C.逛街时遇到有镜子或玻璃的地方  </a:t>
            </a:r>
          </a:p>
        </p:txBody>
      </p:sp>
      <p:sp>
        <p:nvSpPr>
          <p:cNvPr id="1048689" name="矩形 22"/>
          <p:cNvSpPr/>
          <p:nvPr/>
        </p:nvSpPr>
        <p:spPr>
          <a:xfrm>
            <a:off x="1744345" y="2839085"/>
            <a:ext cx="2760345" cy="34671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sz="1700" lang="zh-CN">
                <a:cs typeface="+mn-ea"/>
                <a:sym typeface="+mn-lt"/>
              </a:rPr>
              <a:t>1.测试你的虚伪指数！</a:t>
            </a:r>
          </a:p>
        </p:txBody>
      </p:sp>
      <p:sp>
        <p:nvSpPr>
          <p:cNvPr id="1048690" name="矩形 7"/>
          <p:cNvSpPr/>
          <p:nvPr/>
        </p:nvSpPr>
        <p:spPr>
          <a:xfrm>
            <a:off x="6390640" y="2230755"/>
            <a:ext cx="4600575" cy="3466465"/>
          </a:xfrm>
          <a:prstGeom prst="rect"/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691" name="文本框 8"/>
          <p:cNvSpPr txBox="1"/>
          <p:nvPr/>
        </p:nvSpPr>
        <p:spPr>
          <a:xfrm>
            <a:off x="6694170" y="2914650"/>
            <a:ext cx="650875" cy="45338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rgbClr val="005628"/>
                </a:solidFill>
                <a:cs typeface="+mn-ea"/>
                <a:sym typeface="+mn-lt"/>
              </a:rPr>
              <a:t>解：</a:t>
            </a:r>
          </a:p>
        </p:txBody>
      </p:sp>
      <p:sp>
        <p:nvSpPr>
          <p:cNvPr id="1048692" name="文本框 11"/>
          <p:cNvSpPr txBox="1"/>
          <p:nvPr/>
        </p:nvSpPr>
        <p:spPr>
          <a:xfrm>
            <a:off x="6694170" y="3375025"/>
            <a:ext cx="3993515" cy="1615441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A.虚伪度60%，在不知不觉中你会讲一些言不由衷的话，虽然怪怪的但还不至于太假。</a:t>
            </a:r>
          </a:p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B.虚伪度80%，虽然不是有意要装，但你有时的举止就是有点过头。</a:t>
            </a:r>
          </a:p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C.虚伪度30%，不到必要时，不会刻意伪装自己。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7"/>
                                        <p:tgtEl>
                                          <p:spTgt spid="104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1048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2"/>
                                        <p:tgtEl>
                                          <p:spTgt spid="104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34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6"/>
                                        <p:tgtEl>
                                          <p:spTgt spid="104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0"/>
                                        <p:tgtEl>
                                          <p:spTgt spid="104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6" grpId="0"/>
      <p:bldP spid="1048687" grpId="0" bldLvl="0" animBg="1"/>
      <p:bldP spid="1048688" grpId="0"/>
      <p:bldP spid="1048689" grpId="0" bldLvl="0" animBg="1"/>
      <p:bldP spid="1048690" grpId="0" bldLvl="0" animBg="1"/>
      <p:bldP spid="1048691" grpId="0"/>
      <p:bldP spid="10486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93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心理健康小测试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694" name="矩形 12"/>
          <p:cNvSpPr/>
          <p:nvPr/>
        </p:nvSpPr>
        <p:spPr>
          <a:xfrm>
            <a:off x="1287145" y="2230755"/>
            <a:ext cx="4600575" cy="3466465"/>
          </a:xfrm>
          <a:prstGeom prst="rect"/>
          <a:noFill/>
          <a:ln>
            <a:solidFill>
              <a:srgbClr val="005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695" name="文本框 9"/>
          <p:cNvSpPr txBox="1"/>
          <p:nvPr/>
        </p:nvSpPr>
        <p:spPr>
          <a:xfrm>
            <a:off x="1744345" y="3651885"/>
            <a:ext cx="3382010" cy="1526187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在一张正面脸形图案上画出右眼，试想你所画的眼睛会是下面哪一种？</a:t>
            </a:r>
          </a:p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A.圆眼                         B.细长眼   </a:t>
            </a:r>
          </a:p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C.普通大小的眼睛      D.小眼</a:t>
            </a:r>
          </a:p>
        </p:txBody>
      </p:sp>
      <p:sp>
        <p:nvSpPr>
          <p:cNvPr id="1048696" name="矩形 22"/>
          <p:cNvSpPr/>
          <p:nvPr/>
        </p:nvSpPr>
        <p:spPr>
          <a:xfrm>
            <a:off x="1744345" y="2839085"/>
            <a:ext cx="2760345" cy="34671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sz="1700" lang="zh-CN">
                <a:cs typeface="+mn-ea"/>
                <a:sym typeface="+mn-lt"/>
              </a:rPr>
              <a:t>2.看看你对人对己</a:t>
            </a:r>
          </a:p>
        </p:txBody>
      </p:sp>
      <p:sp>
        <p:nvSpPr>
          <p:cNvPr id="1048697" name="矩形 7"/>
          <p:cNvSpPr/>
          <p:nvPr/>
        </p:nvSpPr>
        <p:spPr>
          <a:xfrm>
            <a:off x="6390640" y="2230755"/>
            <a:ext cx="4600575" cy="3466465"/>
          </a:xfrm>
          <a:prstGeom prst="rect"/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698" name="文本框 8"/>
          <p:cNvSpPr txBox="1"/>
          <p:nvPr/>
        </p:nvSpPr>
        <p:spPr>
          <a:xfrm>
            <a:off x="6659245" y="2378710"/>
            <a:ext cx="650875" cy="45339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rgbClr val="005628"/>
                </a:solidFill>
                <a:cs typeface="+mn-ea"/>
                <a:sym typeface="+mn-lt"/>
              </a:rPr>
              <a:t>解：</a:t>
            </a:r>
          </a:p>
        </p:txBody>
      </p:sp>
      <p:sp>
        <p:nvSpPr>
          <p:cNvPr id="1048699" name="文本框 11"/>
          <p:cNvSpPr txBox="1"/>
          <p:nvPr/>
        </p:nvSpPr>
        <p:spPr>
          <a:xfrm>
            <a:off x="6659245" y="2839085"/>
            <a:ext cx="4063365" cy="2529841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A.经常庸人自扰，遇事瞻前顾后，一点也不肯放松自己。</a:t>
            </a:r>
          </a:p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B.看到比自己强的人做错事会严厉责备；看到比自己弱的人受欺负会见义勇为。</a:t>
            </a:r>
          </a:p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C.内心平静，平易近人，令人如浴春风，但对自己却和苛刻，是值得依赖的人。</a:t>
            </a:r>
          </a:p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D.善于隐藏自我，不过一旦接触异性，便会将内心世界全盘托出。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7"/>
                                        <p:tgtEl>
                                          <p:spTgt spid="104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10486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2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34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6"/>
                                        <p:tgtEl>
                                          <p:spTgt spid="104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0"/>
                                        <p:tgtEl>
                                          <p:spTgt spid="104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3" grpId="0"/>
      <p:bldP spid="1048694" grpId="0" bldLvl="0" animBg="1"/>
      <p:bldP spid="1048695" grpId="0"/>
      <p:bldP spid="1048696" grpId="0" bldLvl="0" animBg="1"/>
      <p:bldP spid="1048697" grpId="0" bldLvl="0" animBg="1"/>
      <p:bldP spid="1048698" grpId="0"/>
      <p:bldP spid="104869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700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心理健康小测试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701" name="矩形 12"/>
          <p:cNvSpPr/>
          <p:nvPr/>
        </p:nvSpPr>
        <p:spPr>
          <a:xfrm>
            <a:off x="1287145" y="2230755"/>
            <a:ext cx="4600575" cy="3466465"/>
          </a:xfrm>
          <a:prstGeom prst="rect"/>
          <a:noFill/>
          <a:ln>
            <a:solidFill>
              <a:srgbClr val="005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702" name="文本框 9"/>
          <p:cNvSpPr txBox="1"/>
          <p:nvPr/>
        </p:nvSpPr>
        <p:spPr>
          <a:xfrm>
            <a:off x="1744345" y="3444240"/>
            <a:ext cx="3382010" cy="1901191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买衣服时你会以什么为选择的主要依据？</a:t>
            </a:r>
          </a:p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A.品牌            B.流行 </a:t>
            </a:r>
          </a:p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C.颜色            D.款式    </a:t>
            </a:r>
          </a:p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E.价格</a:t>
            </a:r>
          </a:p>
        </p:txBody>
      </p:sp>
      <p:sp>
        <p:nvSpPr>
          <p:cNvPr id="1048703" name="矩形 22"/>
          <p:cNvSpPr/>
          <p:nvPr/>
        </p:nvSpPr>
        <p:spPr>
          <a:xfrm>
            <a:off x="1744345" y="2839085"/>
            <a:ext cx="2760345" cy="34671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altLang="zh-CN" sz="1700" lang="en-US">
                <a:cs typeface="+mn-ea"/>
                <a:sym typeface="+mn-lt"/>
              </a:rPr>
              <a:t>3</a:t>
            </a:r>
            <a:r>
              <a:rPr sz="1700" lang="zh-CN">
                <a:cs typeface="+mn-ea"/>
                <a:sym typeface="+mn-lt"/>
              </a:rPr>
              <a:t>.测试你的成熟度！</a:t>
            </a:r>
          </a:p>
        </p:txBody>
      </p:sp>
      <p:sp>
        <p:nvSpPr>
          <p:cNvPr id="1048704" name="矩形 7"/>
          <p:cNvSpPr/>
          <p:nvPr/>
        </p:nvSpPr>
        <p:spPr>
          <a:xfrm>
            <a:off x="6390640" y="2230755"/>
            <a:ext cx="4600575" cy="3466465"/>
          </a:xfrm>
          <a:prstGeom prst="rect"/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705" name="文本框 8"/>
          <p:cNvSpPr txBox="1"/>
          <p:nvPr/>
        </p:nvSpPr>
        <p:spPr>
          <a:xfrm>
            <a:off x="6480175" y="2230755"/>
            <a:ext cx="650875" cy="45338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rgbClr val="005628"/>
                </a:solidFill>
                <a:cs typeface="+mn-ea"/>
                <a:sym typeface="+mn-lt"/>
              </a:rPr>
              <a:t>解：</a:t>
            </a:r>
          </a:p>
        </p:txBody>
      </p:sp>
      <p:sp>
        <p:nvSpPr>
          <p:cNvPr id="1048706" name="文本框 11"/>
          <p:cNvSpPr txBox="1"/>
          <p:nvPr/>
        </p:nvSpPr>
        <p:spPr>
          <a:xfrm>
            <a:off x="6479540" y="2599055"/>
            <a:ext cx="4511675" cy="28346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A.你基本上可以算是成熟的人，虽然某些方面的能力和表现还不尽完美，但是能够努力不懈地朝目标前进。</a:t>
            </a:r>
          </a:p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B.你的心理成熟度还处于萌芽阶段，从现在开始积极培养的话将来定会大有作为。</a:t>
            </a:r>
          </a:p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C.你全身上下散发出成熟、迷人的气息，很少感情用事。</a:t>
            </a:r>
          </a:p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D.你是个心智成熟的人，每天神采奕奕、充满自信，对生活和人生的态度十分严肃。</a:t>
            </a:r>
          </a:p>
          <a:p>
            <a:pPr fontAlgn="auto">
              <a:lnSpc>
                <a:spcPct val="150000"/>
              </a:lnSpc>
            </a:pPr>
            <a:r>
              <a:rPr altLang="en-US" sz="1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E.你没有办法好好认清自己、为自己定位，是个完全有主张的人。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7"/>
                                        <p:tgtEl>
                                          <p:spTgt spid="104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1048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2"/>
                                        <p:tgtEl>
                                          <p:spTgt spid="104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34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6"/>
                                        <p:tgtEl>
                                          <p:spTgt spid="104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0"/>
                                        <p:tgtEl>
                                          <p:spTgt spid="104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0" grpId="0"/>
      <p:bldP spid="1048701" grpId="0" bldLvl="0" animBg="1"/>
      <p:bldP spid="1048702" grpId="0"/>
      <p:bldP spid="1048703" grpId="0" bldLvl="0" animBg="1"/>
      <p:bldP spid="1048704" grpId="0" bldLvl="0" animBg="1"/>
      <p:bldP spid="1048705" grpId="0"/>
      <p:bldP spid="10487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文本框 7"/>
          <p:cNvSpPr txBox="1"/>
          <p:nvPr/>
        </p:nvSpPr>
        <p:spPr>
          <a:xfrm>
            <a:off x="3037205" y="3683000"/>
            <a:ext cx="6117590" cy="526811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sz="1000" lang="zh-CN">
                <a:solidFill>
                  <a:srgbClr val="005628"/>
                </a:solidFill>
                <a:cs typeface="+mn-ea"/>
                <a:sym typeface="+mn-lt"/>
              </a:rPr>
              <a:t>心理健康包括一切旨在维持和改进心理卫生的种种措施，诸如精神疾病的康复及预防，减轻充满冲突的世界带来的精神压力，以及使人处于能按其身心潜能进行活动的健康水平。</a:t>
            </a:r>
          </a:p>
        </p:txBody>
      </p:sp>
      <p:sp>
        <p:nvSpPr>
          <p:cNvPr id="1048708" name="文本框 1"/>
          <p:cNvSpPr txBox="1"/>
          <p:nvPr/>
        </p:nvSpPr>
        <p:spPr>
          <a:xfrm>
            <a:off x="1870710" y="1773555"/>
            <a:ext cx="8692515" cy="17106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b="1" sz="7200">
                <a:solidFill>
                  <a:srgbClr val="005628"/>
                </a:solidFill>
                <a:cs typeface="+mn-ea"/>
                <a:sym typeface="+mn-lt"/>
              </a:rPr>
              <a:t>保持心理健康的途径</a:t>
            </a:r>
            <a:endParaRPr altLang="en-US" b="1" sz="72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709" name="圆角矩形 2"/>
          <p:cNvSpPr/>
          <p:nvPr/>
        </p:nvSpPr>
        <p:spPr>
          <a:xfrm>
            <a:off x="4652645" y="1005840"/>
            <a:ext cx="2886710" cy="611505"/>
          </a:xfrm>
          <a:prstGeom prst="roundRect">
            <a:avLst>
              <a:gd name="adj" fmla="val 50000"/>
            </a:avLst>
          </a:prstGeom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sz="2800" lang="zh-CN">
                <a:cs typeface="+mn-ea"/>
                <a:sym typeface="+mn-lt"/>
              </a:rPr>
              <a:t>第五部分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1000" id="7"/>
                                        <p:tgtEl>
                                          <p:spTgt spid="104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 id="10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 id="11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4"/>
                                        <p:tgtEl>
                                          <p:spTgt spid="1048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6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7" grpId="0"/>
      <p:bldP spid="1048708" grpId="0"/>
      <p:bldP spid="104870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710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心理健康的标准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201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3743197" y="1609090"/>
            <a:ext cx="4327780" cy="4333875"/>
          </a:xfrm>
          <a:prstGeom prst="rect"/>
        </p:spPr>
      </p:pic>
      <p:pic>
        <p:nvPicPr>
          <p:cNvPr id="2097202" name="图片 2" descr="51miz-E1147302-0CF3A0731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tretch>
            <a:fillRect/>
          </a:stretch>
        </p:blipFill>
        <p:spPr>
          <a:xfrm>
            <a:off x="1045845" y="2312670"/>
            <a:ext cx="628650" cy="603250"/>
          </a:xfrm>
          <a:prstGeom prst="rect"/>
        </p:spPr>
      </p:pic>
      <p:sp>
        <p:nvSpPr>
          <p:cNvPr id="1048711" name="文本框 5"/>
          <p:cNvSpPr txBox="1"/>
          <p:nvPr/>
        </p:nvSpPr>
        <p:spPr>
          <a:xfrm>
            <a:off x="1845945" y="2370455"/>
            <a:ext cx="1038860" cy="4724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rgbClr val="005628"/>
                </a:solidFill>
                <a:cs typeface="+mn-ea"/>
                <a:sym typeface="+mn-lt"/>
              </a:rPr>
              <a:t>标准一</a:t>
            </a:r>
          </a:p>
        </p:txBody>
      </p:sp>
      <p:sp>
        <p:nvSpPr>
          <p:cNvPr id="1048712" name="文本框 6"/>
          <p:cNvSpPr txBox="1"/>
          <p:nvPr/>
        </p:nvSpPr>
        <p:spPr>
          <a:xfrm>
            <a:off x="1137285" y="2915920"/>
            <a:ext cx="3413760" cy="4343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自我认识方面－了解自我，悦纳自我</a:t>
            </a:r>
          </a:p>
        </p:txBody>
      </p:sp>
      <p:pic>
        <p:nvPicPr>
          <p:cNvPr id="2097203" name="图片 10" descr="51miz-E1147302-0CF3A0731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tretch>
            <a:fillRect/>
          </a:stretch>
        </p:blipFill>
        <p:spPr>
          <a:xfrm>
            <a:off x="7753350" y="2312670"/>
            <a:ext cx="628650" cy="603250"/>
          </a:xfrm>
          <a:prstGeom prst="rect"/>
        </p:spPr>
      </p:pic>
      <p:sp>
        <p:nvSpPr>
          <p:cNvPr id="1048713" name="文本框 13"/>
          <p:cNvSpPr txBox="1"/>
          <p:nvPr/>
        </p:nvSpPr>
        <p:spPr>
          <a:xfrm>
            <a:off x="8553450" y="2370455"/>
            <a:ext cx="1038860" cy="4724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rgbClr val="005628"/>
                </a:solidFill>
                <a:cs typeface="+mn-ea"/>
                <a:sym typeface="+mn-lt"/>
              </a:rPr>
              <a:t>标准二</a:t>
            </a:r>
          </a:p>
        </p:txBody>
      </p:sp>
      <p:sp>
        <p:nvSpPr>
          <p:cNvPr id="1048714" name="文本框 14"/>
          <p:cNvSpPr txBox="1"/>
          <p:nvPr/>
        </p:nvSpPr>
        <p:spPr>
          <a:xfrm>
            <a:off x="7844790" y="2915920"/>
            <a:ext cx="3413760" cy="4343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人际关系方面－理解他人，善与人处</a:t>
            </a:r>
          </a:p>
        </p:txBody>
      </p:sp>
      <p:pic>
        <p:nvPicPr>
          <p:cNvPr id="2097204" name="图片 15" descr="51miz-E1147302-0CF3A0731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tretch>
            <a:fillRect/>
          </a:stretch>
        </p:blipFill>
        <p:spPr>
          <a:xfrm>
            <a:off x="1045845" y="4298315"/>
            <a:ext cx="628650" cy="603250"/>
          </a:xfrm>
          <a:prstGeom prst="rect"/>
        </p:spPr>
      </p:pic>
      <p:sp>
        <p:nvSpPr>
          <p:cNvPr id="1048715" name="文本框 16"/>
          <p:cNvSpPr txBox="1"/>
          <p:nvPr/>
        </p:nvSpPr>
        <p:spPr>
          <a:xfrm>
            <a:off x="1845945" y="4356100"/>
            <a:ext cx="1038860" cy="4724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rgbClr val="005628"/>
                </a:solidFill>
                <a:cs typeface="+mn-ea"/>
                <a:sym typeface="+mn-lt"/>
              </a:rPr>
              <a:t>标准三</a:t>
            </a:r>
          </a:p>
        </p:txBody>
      </p:sp>
      <p:sp>
        <p:nvSpPr>
          <p:cNvPr id="1048716" name="文本框 17"/>
          <p:cNvSpPr txBox="1"/>
          <p:nvPr/>
        </p:nvSpPr>
        <p:spPr>
          <a:xfrm>
            <a:off x="1137285" y="4901565"/>
            <a:ext cx="3413760" cy="4343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情绪情感方面－情绪稳定，积极乐观 </a:t>
            </a:r>
          </a:p>
        </p:txBody>
      </p:sp>
      <p:pic>
        <p:nvPicPr>
          <p:cNvPr id="2097205" name="图片 18" descr="51miz-E1147302-0CF3A0731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tretch>
            <a:fillRect/>
          </a:stretch>
        </p:blipFill>
        <p:spPr>
          <a:xfrm>
            <a:off x="7753350" y="4298315"/>
            <a:ext cx="628650" cy="603250"/>
          </a:xfrm>
          <a:prstGeom prst="rect"/>
        </p:spPr>
      </p:pic>
      <p:sp>
        <p:nvSpPr>
          <p:cNvPr id="1048717" name="文本框 19"/>
          <p:cNvSpPr txBox="1"/>
          <p:nvPr/>
        </p:nvSpPr>
        <p:spPr>
          <a:xfrm>
            <a:off x="8553450" y="4356100"/>
            <a:ext cx="1038860" cy="4724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rgbClr val="005628"/>
                </a:solidFill>
                <a:cs typeface="+mn-ea"/>
                <a:sym typeface="+mn-lt"/>
              </a:rPr>
              <a:t>标准四</a:t>
            </a:r>
          </a:p>
        </p:txBody>
      </p:sp>
      <p:sp>
        <p:nvSpPr>
          <p:cNvPr id="1048718" name="文本框 20"/>
          <p:cNvSpPr txBox="1"/>
          <p:nvPr/>
        </p:nvSpPr>
        <p:spPr>
          <a:xfrm>
            <a:off x="7844790" y="4901565"/>
            <a:ext cx="3413760" cy="4343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社会适应方面－正视现实，积极进取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2097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1"/>
                                        <p:tgtEl>
                                          <p:spTgt spid="104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4000"/>
                            </p:stCondLst>
                            <p:childTnLst>
                              <p:par>
                                <p:cTn fill="hold" id="3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5"/>
                                        <p:tgtEl>
                                          <p:spTgt spid="2097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7"/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3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1"/>
                                        <p:tgtEl>
                                          <p:spTgt spid="104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4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5"/>
                                        <p:tgtEl>
                                          <p:spTgt spid="104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7000"/>
                            </p:stCondLst>
                            <p:childTnLst>
                              <p:par>
                                <p:cTn fill="hold" id="47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9"/>
                                        <p:tgtEl>
                                          <p:spTgt spid="2097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5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55"/>
                                        <p:tgtEl>
                                          <p:spTgt spid="104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5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59"/>
                                        <p:tgtEl>
                                          <p:spTgt spid="104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0">
                            <p:stCondLst>
                              <p:cond delay="10000"/>
                            </p:stCondLst>
                            <p:childTnLst>
                              <p:par>
                                <p:cTn fill="hold" id="61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63"/>
                                        <p:tgtEl>
                                          <p:spTgt spid="2097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4"/>
                                        <p:tgtEl>
                                          <p:spTgt spid="2097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5"/>
                                        <p:tgtEl>
                                          <p:spTgt spid="2097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6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6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69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0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7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73"/>
                                        <p:tgtEl>
                                          <p:spTgt spid="104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0" grpId="0"/>
      <p:bldP spid="1048711" grpId="0"/>
      <p:bldP spid="1048712" grpId="0"/>
      <p:bldP spid="1048713" grpId="0"/>
      <p:bldP spid="1048714" grpId="0"/>
      <p:bldP spid="1048715" grpId="0"/>
      <p:bldP spid="1048716" grpId="0"/>
      <p:bldP spid="1048717" grpId="0"/>
      <p:bldP spid="10487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719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保持心理健康的途径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207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1721757" y="2306955"/>
            <a:ext cx="3402420" cy="3213735"/>
          </a:xfrm>
          <a:prstGeom prst="rect"/>
        </p:spPr>
      </p:pic>
      <p:sp>
        <p:nvSpPr>
          <p:cNvPr id="1048720" name="文本框 9"/>
          <p:cNvSpPr txBox="1"/>
          <p:nvPr/>
        </p:nvSpPr>
        <p:spPr>
          <a:xfrm>
            <a:off x="6604635" y="3294380"/>
            <a:ext cx="3382010" cy="2091691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1、合理饮食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2、适量运动，跑步，游泳。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3、戒烟限酒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4、良好的生活规律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5、练习放松、静坐、冥想等。</a:t>
            </a:r>
          </a:p>
        </p:txBody>
      </p:sp>
      <p:sp>
        <p:nvSpPr>
          <p:cNvPr id="1048721" name="矩形 22"/>
          <p:cNvSpPr/>
          <p:nvPr/>
        </p:nvSpPr>
        <p:spPr>
          <a:xfrm>
            <a:off x="6685280" y="2481580"/>
            <a:ext cx="1744345" cy="34671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lang="zh-CN">
                <a:cs typeface="+mn-ea"/>
                <a:sym typeface="+mn-lt"/>
              </a:rPr>
              <a:t> 生理层面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1048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9" grpId="0"/>
      <p:bldP spid="1048720" grpId="0"/>
      <p:bldP spid="104872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722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保持心理健康的途径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209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665595" y="1728657"/>
            <a:ext cx="4470400" cy="4464310"/>
          </a:xfrm>
          <a:prstGeom prst="rect"/>
        </p:spPr>
      </p:pic>
      <p:sp>
        <p:nvSpPr>
          <p:cNvPr id="1048723" name="文本框 2"/>
          <p:cNvSpPr txBox="1"/>
          <p:nvPr/>
        </p:nvSpPr>
        <p:spPr>
          <a:xfrm>
            <a:off x="1228090" y="2682240"/>
            <a:ext cx="4859655" cy="2891791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●认识自己，接纳自己，提升自己；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●建立社会支持：配偶、家庭、亲朋好友等；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●培养坚强、合群、乐观、开朗的性格；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●提高个人控制能力，增强成就感和自信心；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●放慢生活的节奏，维持生活的平衡；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●换个方式，多角度思考问题；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●生活有计划，管理好时间；</a:t>
            </a:r>
          </a:p>
        </p:txBody>
      </p:sp>
      <p:sp>
        <p:nvSpPr>
          <p:cNvPr id="1048724" name="矩形 5"/>
          <p:cNvSpPr/>
          <p:nvPr/>
        </p:nvSpPr>
        <p:spPr>
          <a:xfrm>
            <a:off x="1308735" y="2088515"/>
            <a:ext cx="1744345" cy="34671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lang="zh-CN">
                <a:cs typeface="+mn-ea"/>
                <a:sym typeface="+mn-lt"/>
              </a:rPr>
              <a:t>心理层面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1048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1048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2" grpId="0"/>
      <p:bldP spid="1048723" grpId="0"/>
      <p:bldP spid="104872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725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保持心理健康的途径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211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46822" y="1908810"/>
            <a:ext cx="2513965" cy="2513965"/>
          </a:xfrm>
          <a:prstGeom prst="rect"/>
        </p:spPr>
      </p:pic>
      <p:sp>
        <p:nvSpPr>
          <p:cNvPr id="1048726" name="文本框 9"/>
          <p:cNvSpPr txBox="1"/>
          <p:nvPr/>
        </p:nvSpPr>
        <p:spPr>
          <a:xfrm>
            <a:off x="1378585" y="5083175"/>
            <a:ext cx="2251075" cy="4914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接纳自己，相信自己</a:t>
            </a:r>
          </a:p>
        </p:txBody>
      </p:sp>
      <p:pic>
        <p:nvPicPr>
          <p:cNvPr id="2097212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4816346" y="2146300"/>
            <a:ext cx="2558673" cy="2564765"/>
          </a:xfrm>
          <a:prstGeom prst="rect"/>
        </p:spPr>
      </p:pic>
      <p:sp>
        <p:nvSpPr>
          <p:cNvPr id="1048727" name="文本框 8"/>
          <p:cNvSpPr txBox="1"/>
          <p:nvPr/>
        </p:nvSpPr>
        <p:spPr>
          <a:xfrm>
            <a:off x="4970145" y="5083175"/>
            <a:ext cx="2251075" cy="4914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良师益友</a:t>
            </a:r>
          </a:p>
        </p:txBody>
      </p:sp>
      <p:pic>
        <p:nvPicPr>
          <p:cNvPr id="2097213" name="图片 10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8287249" y="2146300"/>
            <a:ext cx="2558686" cy="2564765"/>
          </a:xfrm>
          <a:prstGeom prst="rect"/>
        </p:spPr>
      </p:pic>
      <p:sp>
        <p:nvSpPr>
          <p:cNvPr id="1048728" name="文本框 11"/>
          <p:cNvSpPr txBox="1"/>
          <p:nvPr/>
        </p:nvSpPr>
        <p:spPr>
          <a:xfrm>
            <a:off x="8441055" y="5083175"/>
            <a:ext cx="2251075" cy="4914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掌控生活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1"/>
                                        <p:tgtEl>
                                          <p:spTgt spid="104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26"/>
                                        <p:tgtEl>
                                          <p:spTgt spid="2097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2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0"/>
                                        <p:tgtEl>
                                          <p:spTgt spid="104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35"/>
                                        <p:tgtEl>
                                          <p:spTgt spid="209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3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9"/>
                                        <p:tgtEl>
                                          <p:spTgt spid="104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5" grpId="0"/>
      <p:bldP spid="1048726" grpId="0"/>
      <p:bldP spid="1048727" grpId="0"/>
      <p:bldP spid="10487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729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保持心理健康的途径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215" name="图片 6" descr="D:\APPT制作\心理健康主题班会-38\素材\元素\图片\51miz-E1270060-0E4BE0DF.png51miz-E1270060-0E4BE0DF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1223645" y="2244725"/>
            <a:ext cx="2815590" cy="2111375"/>
          </a:xfrm>
          <a:prstGeom prst="rect"/>
        </p:spPr>
      </p:pic>
      <p:sp>
        <p:nvSpPr>
          <p:cNvPr id="1048730" name="文本框 9"/>
          <p:cNvSpPr txBox="1"/>
          <p:nvPr/>
        </p:nvSpPr>
        <p:spPr>
          <a:xfrm>
            <a:off x="1378585" y="5083175"/>
            <a:ext cx="2251075" cy="4914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坚强乐观</a:t>
            </a:r>
          </a:p>
        </p:txBody>
      </p:sp>
      <p:pic>
        <p:nvPicPr>
          <p:cNvPr id="2097216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tretch>
            <a:fillRect/>
          </a:stretch>
        </p:blipFill>
        <p:spPr>
          <a:xfrm>
            <a:off x="4813300" y="2146300"/>
            <a:ext cx="2564765" cy="2564765"/>
          </a:xfrm>
          <a:prstGeom prst="rect"/>
        </p:spPr>
      </p:pic>
      <p:sp>
        <p:nvSpPr>
          <p:cNvPr id="1048731" name="文本框 8"/>
          <p:cNvSpPr txBox="1"/>
          <p:nvPr/>
        </p:nvSpPr>
        <p:spPr>
          <a:xfrm>
            <a:off x="4970145" y="5083175"/>
            <a:ext cx="2251075" cy="4914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积极心态</a:t>
            </a:r>
          </a:p>
        </p:txBody>
      </p:sp>
      <p:pic>
        <p:nvPicPr>
          <p:cNvPr id="2097217" name="图片 10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8284210" y="2365615"/>
            <a:ext cx="2564765" cy="2126135"/>
          </a:xfrm>
          <a:prstGeom prst="rect"/>
        </p:spPr>
      </p:pic>
      <p:sp>
        <p:nvSpPr>
          <p:cNvPr id="1048732" name="文本框 11"/>
          <p:cNvSpPr txBox="1"/>
          <p:nvPr/>
        </p:nvSpPr>
        <p:spPr>
          <a:xfrm>
            <a:off x="8441055" y="5083175"/>
            <a:ext cx="2251075" cy="4914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放慢生活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1"/>
                                        <p:tgtEl>
                                          <p:spTgt spid="104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26"/>
                                        <p:tgtEl>
                                          <p:spTgt spid="209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2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0"/>
                                        <p:tgtEl>
                                          <p:spTgt spid="104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35"/>
                                        <p:tgtEl>
                                          <p:spTgt spid="209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3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9"/>
                                        <p:tgtEl>
                                          <p:spTgt spid="104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9" grpId="0"/>
      <p:bldP spid="1048730" grpId="0"/>
      <p:bldP spid="1048731" grpId="0"/>
      <p:bldP spid="10487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文本框 7"/>
          <p:cNvSpPr txBox="1"/>
          <p:nvPr/>
        </p:nvSpPr>
        <p:spPr>
          <a:xfrm>
            <a:off x="3037205" y="3683000"/>
            <a:ext cx="6117590" cy="526811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sz="1000" lang="zh-CN">
                <a:solidFill>
                  <a:srgbClr val="005628"/>
                </a:solidFill>
                <a:cs typeface="+mn-ea"/>
                <a:sym typeface="+mn-lt"/>
              </a:rPr>
              <a:t>心理健康包括一切旨在维持和改进心理卫生的种种措施，诸如精神疾病的康复及预防，减轻充满冲突的世界带来的精神压力，以及使人处于能按其身心潜能进行活动的健康水平。</a:t>
            </a:r>
          </a:p>
        </p:txBody>
      </p:sp>
      <p:sp>
        <p:nvSpPr>
          <p:cNvPr id="1048598" name="文本框 1"/>
          <p:cNvSpPr txBox="1"/>
          <p:nvPr/>
        </p:nvSpPr>
        <p:spPr>
          <a:xfrm>
            <a:off x="1870710" y="1773555"/>
            <a:ext cx="8692515" cy="17106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b="1" sz="7200">
                <a:solidFill>
                  <a:srgbClr val="005628"/>
                </a:solidFill>
                <a:cs typeface="+mn-ea"/>
                <a:sym typeface="+mn-lt"/>
              </a:rPr>
              <a:t>心理健康的含义</a:t>
            </a:r>
            <a:endParaRPr altLang="en-US" b="1" sz="72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599" name="圆角矩形 2"/>
          <p:cNvSpPr/>
          <p:nvPr/>
        </p:nvSpPr>
        <p:spPr>
          <a:xfrm>
            <a:off x="4652645" y="1005840"/>
            <a:ext cx="2886710" cy="611505"/>
          </a:xfrm>
          <a:prstGeom prst="roundRect">
            <a:avLst>
              <a:gd name="adj" fmla="val 50000"/>
            </a:avLst>
          </a:prstGeom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sz="2800" lang="zh-CN">
                <a:cs typeface="+mn-ea"/>
                <a:sym typeface="+mn-lt"/>
              </a:rPr>
              <a:t>第一部分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1000" id="7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 id="10"/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 id="11"/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4"/>
                                        <p:tgtEl>
                                          <p:spTgt spid="1048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6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7" grpId="0"/>
      <p:bldP spid="1048598" grpId="0"/>
      <p:bldP spid="1048599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733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保持心理健康的途径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219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135247" y="2056765"/>
            <a:ext cx="2737750" cy="2743835"/>
          </a:xfrm>
          <a:prstGeom prst="rect"/>
        </p:spPr>
      </p:pic>
      <p:sp>
        <p:nvSpPr>
          <p:cNvPr id="1048734" name="文本框 9"/>
          <p:cNvSpPr txBox="1"/>
          <p:nvPr/>
        </p:nvSpPr>
        <p:spPr>
          <a:xfrm>
            <a:off x="1378585" y="5083175"/>
            <a:ext cx="2251075" cy="4914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做时间的主人</a:t>
            </a:r>
          </a:p>
        </p:txBody>
      </p:sp>
      <p:pic>
        <p:nvPicPr>
          <p:cNvPr id="2097220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4394962" y="2023110"/>
            <a:ext cx="3402075" cy="2554605"/>
          </a:xfrm>
          <a:prstGeom prst="rect"/>
        </p:spPr>
      </p:pic>
      <p:sp>
        <p:nvSpPr>
          <p:cNvPr id="1048735" name="文本框 8"/>
          <p:cNvSpPr txBox="1"/>
          <p:nvPr/>
        </p:nvSpPr>
        <p:spPr>
          <a:xfrm>
            <a:off x="4970145" y="5083175"/>
            <a:ext cx="2251075" cy="4914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助人为乐</a:t>
            </a:r>
          </a:p>
        </p:txBody>
      </p:sp>
      <p:pic>
        <p:nvPicPr>
          <p:cNvPr id="2097221" name="图片 10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8187690" y="1820545"/>
            <a:ext cx="2757170" cy="2757170"/>
          </a:xfrm>
          <a:prstGeom prst="rect"/>
        </p:spPr>
      </p:pic>
      <p:sp>
        <p:nvSpPr>
          <p:cNvPr id="1048736" name="文本框 11"/>
          <p:cNvSpPr txBox="1"/>
          <p:nvPr/>
        </p:nvSpPr>
        <p:spPr>
          <a:xfrm>
            <a:off x="8441055" y="5083175"/>
            <a:ext cx="2251075" cy="491489"/>
          </a:xfrm>
          <a:prstGeom prst="rect"/>
          <a:noFill/>
        </p:spPr>
        <p:txBody>
          <a:bodyPr anchor="t" rtlCol="0" wrap="square">
            <a:spAutoFit/>
          </a:bodyPr>
          <a:p>
            <a:pPr algn="ctr"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自得其乐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1"/>
                                        <p:tgtEl>
                                          <p:spTgt spid="104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26"/>
                                        <p:tgtEl>
                                          <p:spTgt spid="209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2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0"/>
                                        <p:tgtEl>
                                          <p:spTgt spid="104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35"/>
                                        <p:tgtEl>
                                          <p:spTgt spid="209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3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9"/>
                                        <p:tgtEl>
                                          <p:spTgt spid="104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3" grpId="0"/>
      <p:bldP spid="1048734" grpId="0"/>
      <p:bldP spid="1048735" grpId="0"/>
      <p:bldP spid="10487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737" name="文本框 4"/>
          <p:cNvSpPr txBox="1"/>
          <p:nvPr/>
        </p:nvSpPr>
        <p:spPr>
          <a:xfrm>
            <a:off x="1870710" y="849630"/>
            <a:ext cx="370522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保持心理健康的途径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223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445805" y="2286635"/>
            <a:ext cx="4002585" cy="3271520"/>
          </a:xfrm>
          <a:prstGeom prst="rect"/>
        </p:spPr>
      </p:pic>
      <p:sp>
        <p:nvSpPr>
          <p:cNvPr id="1048738" name="文本框 9"/>
          <p:cNvSpPr txBox="1"/>
          <p:nvPr/>
        </p:nvSpPr>
        <p:spPr>
          <a:xfrm>
            <a:off x="6604635" y="3294380"/>
            <a:ext cx="3774440" cy="2091691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●重性精神病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●神经症，严重心理障碍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●自己不能克服的心理问题</a:t>
            </a:r>
          </a:p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●积极主动寻求心理医生、心理咨询专家、社工等的帮助。</a:t>
            </a:r>
          </a:p>
        </p:txBody>
      </p:sp>
      <p:sp>
        <p:nvSpPr>
          <p:cNvPr id="1048739" name="矩形 22"/>
          <p:cNvSpPr/>
          <p:nvPr/>
        </p:nvSpPr>
        <p:spPr>
          <a:xfrm>
            <a:off x="6685280" y="2481580"/>
            <a:ext cx="2505710" cy="34671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lang="zh-CN">
                <a:cs typeface="+mn-ea"/>
                <a:sym typeface="+mn-lt"/>
              </a:rPr>
              <a:t> 社会--及时主动求助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1048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7" grpId="0"/>
      <p:bldP spid="1048738" grpId="0"/>
      <p:bldP spid="104873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04" name="文本框 4"/>
          <p:cNvSpPr txBox="1"/>
          <p:nvPr/>
        </p:nvSpPr>
        <p:spPr>
          <a:xfrm>
            <a:off x="1870710" y="849630"/>
            <a:ext cx="2597150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心理健康的含义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606" name="文本框 6"/>
          <p:cNvSpPr txBox="1"/>
          <p:nvPr/>
        </p:nvSpPr>
        <p:spPr>
          <a:xfrm>
            <a:off x="5472430" y="1995170"/>
            <a:ext cx="3462655" cy="49149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rgbClr val="005628"/>
                </a:solidFill>
                <a:cs typeface="+mn-ea"/>
                <a:sym typeface="+mn-lt"/>
              </a:rPr>
              <a:t>摘自一位同学的日记——</a:t>
            </a:r>
          </a:p>
        </p:txBody>
      </p:sp>
      <p:sp>
        <p:nvSpPr>
          <p:cNvPr id="1048607" name="文本框 10"/>
          <p:cNvSpPr txBox="1"/>
          <p:nvPr/>
        </p:nvSpPr>
        <p:spPr>
          <a:xfrm>
            <a:off x="4239260" y="3136265"/>
            <a:ext cx="6752590" cy="2515235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平常学习成绩很好，总是全校的第一名，同学们都很羡慕我，说我是天才，但他们根本不知道，我内心实际上并不为此感到快乐。我其实一直很羡慕我们班的一个同学，她虽然成绩不好，但是能歌善舞，而且很会开玩笑，我内心一直希望能够像她一样，成为学校文艺汇演时的明星，但又担心在这方面投入太多的时间会影响学习，有时，我很悲观，觉得自己的命运注定了就只能在学习上有些成就，多么希望有什么神奇的药物能让我一夜之间就变成她那样啊! 你有什么办法能帮我吗？ </a:t>
            </a:r>
          </a:p>
        </p:txBody>
      </p:sp>
      <p:pic>
        <p:nvPicPr>
          <p:cNvPr id="2097156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69645" y="2894452"/>
            <a:ext cx="2823210" cy="2859795"/>
          </a:xfrm>
          <a:prstGeom prst="rect"/>
        </p:spPr>
      </p:pic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2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3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id="25" nodeType="after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27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1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4" grpId="0"/>
      <p:bldP spid="1048606" grpId="0"/>
      <p:bldP spid="104860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08" name="文本框 4"/>
          <p:cNvSpPr txBox="1"/>
          <p:nvPr/>
        </p:nvSpPr>
        <p:spPr>
          <a:xfrm>
            <a:off x="1870710" y="849630"/>
            <a:ext cx="2597150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心理健康的含义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sp>
        <p:nvSpPr>
          <p:cNvPr id="1048609" name="文本框 8"/>
          <p:cNvSpPr txBox="1"/>
          <p:nvPr/>
        </p:nvSpPr>
        <p:spPr>
          <a:xfrm>
            <a:off x="1908810" y="2202180"/>
            <a:ext cx="2226945" cy="491489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lang="zh-CN">
                <a:solidFill>
                  <a:srgbClr val="005628"/>
                </a:solidFill>
                <a:cs typeface="+mn-ea"/>
                <a:sym typeface="+mn-lt"/>
              </a:rPr>
              <a:t>你认为什么是健康？</a:t>
            </a:r>
          </a:p>
        </p:txBody>
      </p:sp>
      <p:grpSp>
        <p:nvGrpSpPr>
          <p:cNvPr id="58" name="组合 11"/>
          <p:cNvGrpSpPr/>
          <p:nvPr/>
        </p:nvGrpSpPr>
        <p:grpSpPr>
          <a:xfrm>
            <a:off x="1371600" y="2103120"/>
            <a:ext cx="3595370" cy="727710"/>
            <a:chOff x="2001" y="3341"/>
            <a:chExt cx="5662" cy="1146"/>
          </a:xfrm>
        </p:grpSpPr>
        <p:pic>
          <p:nvPicPr>
            <p:cNvPr id="2097158" name="图片 7" descr="D:\APPT制作\心理健康主题班会-38\素材\元素\图片\51miz-E1075710-D2FF8FFE1.png51miz-E1075710-D2FF8FFE1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3" cstate="screen"/>
            <a:srcRect/>
            <a:stretch>
              <a:fillRect/>
            </a:stretch>
          </p:blipFill>
          <p:spPr>
            <a:xfrm>
              <a:off x="2001" y="3341"/>
              <a:ext cx="5662" cy="1147"/>
            </a:xfrm>
            <a:prstGeom prst="rect"/>
          </p:spPr>
        </p:pic>
        <p:pic>
          <p:nvPicPr>
            <p:cNvPr id="2097159" name="图片 9" descr="51miz-E1075710-D2FF8FFE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4" cstate="screen"/>
            <a:stretch>
              <a:fillRect/>
            </a:stretch>
          </p:blipFill>
          <p:spPr>
            <a:xfrm>
              <a:off x="6648" y="3617"/>
              <a:ext cx="679" cy="631"/>
            </a:xfrm>
            <a:prstGeom prst="rect"/>
          </p:spPr>
        </p:pic>
      </p:grpSp>
      <p:sp>
        <p:nvSpPr>
          <p:cNvPr id="1048610" name="矩形 12"/>
          <p:cNvSpPr/>
          <p:nvPr/>
        </p:nvSpPr>
        <p:spPr>
          <a:xfrm>
            <a:off x="1482725" y="3326765"/>
            <a:ext cx="8088630" cy="2347595"/>
          </a:xfrm>
          <a:prstGeom prst="rect"/>
          <a:noFill/>
          <a:ln>
            <a:solidFill>
              <a:srgbClr val="005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pic>
        <p:nvPicPr>
          <p:cNvPr id="2097160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7597140" y="2673718"/>
            <a:ext cx="3966210" cy="3954043"/>
          </a:xfrm>
          <a:prstGeom prst="rect"/>
        </p:spPr>
      </p:pic>
      <p:sp>
        <p:nvSpPr>
          <p:cNvPr id="1048611" name="文本框 13"/>
          <p:cNvSpPr txBox="1"/>
          <p:nvPr/>
        </p:nvSpPr>
        <p:spPr>
          <a:xfrm>
            <a:off x="2073275" y="3531870"/>
            <a:ext cx="4929505" cy="1901191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哲学家亚里士多德曾说：“世人不分男女，都以追求幸福为人生最高目标。”</a:t>
            </a:r>
          </a:p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身体是幸福的本钱。</a:t>
            </a:r>
          </a:p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有人说只要身体没病就是健康。</a:t>
            </a:r>
          </a:p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有人认为吃得好，睡得好，不吃药，就是健康。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3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4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8" grpId="0"/>
      <p:bldP spid="1048609" grpId="0"/>
      <p:bldP spid="1048610" grpId="0" animBg="1"/>
      <p:bldP spid="10486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12" name="文本框 4"/>
          <p:cNvSpPr txBox="1"/>
          <p:nvPr/>
        </p:nvSpPr>
        <p:spPr>
          <a:xfrm>
            <a:off x="1870710" y="849630"/>
            <a:ext cx="2597150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心理健康的含义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162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115562" y="1517650"/>
            <a:ext cx="3961510" cy="3955415"/>
          </a:xfrm>
          <a:prstGeom prst="rect"/>
        </p:spPr>
      </p:pic>
      <p:sp>
        <p:nvSpPr>
          <p:cNvPr id="1048613" name="文本框 6"/>
          <p:cNvSpPr txBox="1"/>
          <p:nvPr/>
        </p:nvSpPr>
        <p:spPr>
          <a:xfrm>
            <a:off x="1054100" y="2341880"/>
            <a:ext cx="3093720" cy="4724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rgbClr val="005628"/>
                </a:solidFill>
                <a:cs typeface="+mn-ea"/>
                <a:sym typeface="+mn-lt"/>
              </a:rPr>
              <a:t>第三届”国际心理卫生大会：</a:t>
            </a:r>
          </a:p>
        </p:txBody>
      </p:sp>
      <p:sp>
        <p:nvSpPr>
          <p:cNvPr id="1048614" name="文本框 1"/>
          <p:cNvSpPr txBox="1"/>
          <p:nvPr/>
        </p:nvSpPr>
        <p:spPr>
          <a:xfrm>
            <a:off x="1008380" y="3670935"/>
            <a:ext cx="2932430" cy="15392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所谓心理健康是指在身体、智能以及情感上，在与他人的心理健康不矛盾的范围内，将个人心境发展成最佳的状态。</a:t>
            </a:r>
          </a:p>
        </p:txBody>
      </p:sp>
      <p:cxnSp>
        <p:nvCxnSpPr>
          <p:cNvPr id="3145728" name="直接连接符 5"/>
          <p:cNvCxnSpPr>
            <a:cxnSpLocks/>
          </p:cNvCxnSpPr>
          <p:nvPr/>
        </p:nvCxnSpPr>
        <p:spPr>
          <a:xfrm>
            <a:off x="1157605" y="2983865"/>
            <a:ext cx="2675255" cy="0"/>
          </a:xfrm>
          <a:prstGeom prst="line"/>
          <a:ln>
            <a:solidFill>
              <a:srgbClr val="005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5" name="文本框 10"/>
          <p:cNvSpPr txBox="1"/>
          <p:nvPr/>
        </p:nvSpPr>
        <p:spPr>
          <a:xfrm>
            <a:off x="8256270" y="2341880"/>
            <a:ext cx="3093720" cy="4724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rgbClr val="005628"/>
                </a:solidFill>
                <a:cs typeface="+mn-ea"/>
                <a:sym typeface="+mn-lt"/>
              </a:rPr>
              <a:t>《简明大不列颠百科全书》</a:t>
            </a:r>
          </a:p>
        </p:txBody>
      </p:sp>
      <p:sp>
        <p:nvSpPr>
          <p:cNvPr id="1048616" name="文本框 14"/>
          <p:cNvSpPr txBox="1"/>
          <p:nvPr/>
        </p:nvSpPr>
        <p:spPr>
          <a:xfrm>
            <a:off x="8256270" y="3324225"/>
            <a:ext cx="2932430" cy="2263141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6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心理健康包括一切旨在维持和改进心理卫生的种种措施，诸如精神疾病的康复及预防，减轻充满冲突的世界带来的精神压力，以及使人处于能按其身心潜能进行活动的健康水平。</a:t>
            </a:r>
          </a:p>
        </p:txBody>
      </p:sp>
      <p:cxnSp>
        <p:nvCxnSpPr>
          <p:cNvPr id="3145729" name="直接连接符 15"/>
          <p:cNvCxnSpPr>
            <a:cxnSpLocks/>
          </p:cNvCxnSpPr>
          <p:nvPr/>
        </p:nvCxnSpPr>
        <p:spPr>
          <a:xfrm>
            <a:off x="8359775" y="2983865"/>
            <a:ext cx="2675255" cy="0"/>
          </a:xfrm>
          <a:prstGeom prst="line"/>
          <a:ln>
            <a:solidFill>
              <a:srgbClr val="005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7" name="TextBox 12"/>
          <p:cNvSpPr txBox="1"/>
          <p:nvPr/>
        </p:nvSpPr>
        <p:spPr>
          <a:xfrm>
            <a:off x="118435" y="6619582"/>
            <a:ext cx="1224136" cy="123111"/>
          </a:xfrm>
          <a:prstGeom prst="rect"/>
          <a:noFill/>
        </p:spPr>
        <p:txBody>
          <a:bodyPr rtlCol="0" wrap="square">
            <a:spAutoFit/>
          </a:bodyPr>
          <a:p>
            <a:pPr defTabSz="914400" eaLnBrk="1" fontAlgn="auto" hangingPunct="1" indent="0" latinLnBrk="0" lvl="0"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100" i="0" kern="0" kumimoji="0" lang="en-US" noProof="0" normalizeH="0" spc="0" strike="noStrike" u="none" smtClean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PPT</a:t>
            </a:r>
            <a:r>
              <a:rPr altLang="en-US" baseline="0" b="0" cap="none" dirty="0" sz="100" i="0" kern="0" kumimoji="0" lang="zh-CN" noProof="0" normalizeH="0" spc="0" strike="noStrike" u="none" smtClean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下载 </a:t>
            </a:r>
            <a:r>
              <a:rPr altLang="zh-CN" baseline="0" b="0" cap="none" dirty="0" sz="100" i="0" kern="0" kumimoji="0" lang="en-US" noProof="0" normalizeH="0" spc="0" strike="noStrike" u="none" smtClean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1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2000"/>
                            </p:stCondLst>
                            <p:childTnLst>
                              <p:par>
                                <p:cTn fill="hold" id="2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5"/>
                                        <p:tgtEl>
                                          <p:spTgt spid="314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9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3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3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4">
                            <p:stCondLst>
                              <p:cond delay="5000"/>
                            </p:stCondLst>
                            <p:childTnLst>
                              <p:par>
                                <p:cTn fill="hold" id="3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7"/>
                                        <p:tgtEl>
                                          <p:spTgt spid="314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3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1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2" grpId="0"/>
      <p:bldP spid="1048613" grpId="0"/>
      <p:bldP spid="1048614" grpId="0"/>
      <p:bldP spid="1048615" grpId="0"/>
      <p:bldP spid="10486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18" name="文本框 4"/>
          <p:cNvSpPr txBox="1"/>
          <p:nvPr/>
        </p:nvSpPr>
        <p:spPr>
          <a:xfrm>
            <a:off x="1870710" y="849630"/>
            <a:ext cx="2597150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心理健康的含义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164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9165" y="1517650"/>
            <a:ext cx="4595749" cy="4601845"/>
          </a:xfrm>
          <a:prstGeom prst="rect"/>
        </p:spPr>
      </p:pic>
      <p:sp>
        <p:nvSpPr>
          <p:cNvPr id="1048619" name="矩形 8"/>
          <p:cNvSpPr/>
          <p:nvPr/>
        </p:nvSpPr>
        <p:spPr>
          <a:xfrm>
            <a:off x="5691505" y="2421255"/>
            <a:ext cx="2806700" cy="43815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lang="zh-CN">
                <a:cs typeface="+mn-ea"/>
                <a:sym typeface="+mn-lt"/>
              </a:rPr>
              <a:t>一般讲，心理健康包括</a:t>
            </a:r>
          </a:p>
        </p:txBody>
      </p:sp>
      <p:sp>
        <p:nvSpPr>
          <p:cNvPr id="1048620" name="文本框 9"/>
          <p:cNvSpPr txBox="1"/>
          <p:nvPr/>
        </p:nvSpPr>
        <p:spPr>
          <a:xfrm>
            <a:off x="5587365" y="3382010"/>
            <a:ext cx="5311140" cy="19964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人的心理在认知、情感、行为之间的协调，心理内容与客观世界的统一，个体与社会环境的相适应，精力的旺盛和情绪的愉快，人格的健全和发展。</a:t>
            </a:r>
          </a:p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心理健康的基础层次是没有心理疾病，高级层次指向健康人格发展。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8" grpId="0"/>
      <p:bldP spid="1048619" grpId="0" bldLvl="0" animBg="1"/>
      <p:bldP spid="10486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21" name="文本框 4"/>
          <p:cNvSpPr txBox="1"/>
          <p:nvPr/>
        </p:nvSpPr>
        <p:spPr>
          <a:xfrm>
            <a:off x="1870710" y="849630"/>
            <a:ext cx="2597150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心理健康的含义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166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793865" y="2209451"/>
            <a:ext cx="4601210" cy="3449383"/>
          </a:xfrm>
          <a:prstGeom prst="rect"/>
        </p:spPr>
      </p:pic>
      <p:pic>
        <p:nvPicPr>
          <p:cNvPr id="2097167" name="图片 1" descr="D:\APPT制作\心理健康主题班会-38\素材\元素\图片\51miz-E1248194-79E5F332.png51miz-E1248194-79E5F332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rcRect/>
          <a:stretch>
            <a:fillRect/>
          </a:stretch>
        </p:blipFill>
        <p:spPr>
          <a:xfrm flipH="1">
            <a:off x="772795" y="1189355"/>
            <a:ext cx="6021070" cy="5489575"/>
          </a:xfrm>
          <a:prstGeom prst="rect"/>
        </p:spPr>
      </p:pic>
      <p:sp>
        <p:nvSpPr>
          <p:cNvPr id="1048622" name="矩形 2"/>
          <p:cNvSpPr/>
          <p:nvPr/>
        </p:nvSpPr>
        <p:spPr>
          <a:xfrm rot="21240000">
            <a:off x="2206625" y="3209925"/>
            <a:ext cx="2546350" cy="43815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lang="zh-CN">
                <a:cs typeface="+mn-ea"/>
                <a:sym typeface="+mn-lt"/>
              </a:rPr>
              <a:t>现代人的共同感受：</a:t>
            </a:r>
          </a:p>
        </p:txBody>
      </p:sp>
      <p:sp>
        <p:nvSpPr>
          <p:cNvPr id="1048623" name="文本框 5"/>
          <p:cNvSpPr txBox="1"/>
          <p:nvPr/>
        </p:nvSpPr>
        <p:spPr>
          <a:xfrm rot="21240000">
            <a:off x="2320290" y="3857942"/>
            <a:ext cx="1247775" cy="4724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活得真累</a:t>
            </a:r>
          </a:p>
        </p:txBody>
      </p:sp>
      <p:sp>
        <p:nvSpPr>
          <p:cNvPr id="1048624" name="文本框 6"/>
          <p:cNvSpPr txBox="1"/>
          <p:nvPr/>
        </p:nvSpPr>
        <p:spPr>
          <a:xfrm rot="21240000">
            <a:off x="2207895" y="4242753"/>
            <a:ext cx="3014980" cy="472438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7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（压力重——心理不健康）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id="19" nodeType="after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21"/>
                                        <p:tgtEl>
                                          <p:spTgt spid="209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1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3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5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1" grpId="0"/>
      <p:bldP spid="1048622" grpId="0" bldLvl="0" animBg="1"/>
      <p:bldP spid="1048623" grpId="0"/>
      <p:bldP spid="10486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 cstate="screen"/>
          <a:stretch>
            <a:fillRect/>
          </a:stretch>
        </a:blipFill>
        <a:effectLst/>
      </p:bgPr>
    </p:bg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图片 3" descr="51miz-E1260206-2CBC21941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tretch>
            <a:fillRect/>
          </a:stretch>
        </p:blipFill>
        <p:spPr>
          <a:xfrm>
            <a:off x="969645" y="956945"/>
            <a:ext cx="651510" cy="560705"/>
          </a:xfrm>
          <a:prstGeom prst="rect"/>
        </p:spPr>
      </p:pic>
      <p:sp>
        <p:nvSpPr>
          <p:cNvPr id="1048625" name="文本框 4"/>
          <p:cNvSpPr txBox="1"/>
          <p:nvPr/>
        </p:nvSpPr>
        <p:spPr>
          <a:xfrm>
            <a:off x="1870710" y="849630"/>
            <a:ext cx="3519805" cy="643889"/>
          </a:xfrm>
          <a:prstGeom prst="rect"/>
          <a:noFill/>
        </p:spPr>
        <p:txBody>
          <a:bodyPr anchor="t" rtlCol="0" wrap="square">
            <a:spAutoFit/>
          </a:bodyPr>
          <a:p>
            <a:pPr algn="l" fontAlgn="auto">
              <a:lnSpc>
                <a:spcPct val="150000"/>
              </a:lnSpc>
            </a:pPr>
            <a:r>
              <a:rPr b="1" sz="2500">
                <a:solidFill>
                  <a:srgbClr val="005628"/>
                </a:solidFill>
                <a:cs typeface="+mn-ea"/>
                <a:sym typeface="+mn-lt"/>
              </a:rPr>
              <a:t>心理健康的含义</a:t>
            </a:r>
            <a:endParaRPr altLang="en-US" b="1" sz="2500" lang="zh-CN">
              <a:solidFill>
                <a:srgbClr val="005628"/>
              </a:solidFill>
              <a:cs typeface="+mn-ea"/>
              <a:sym typeface="+mn-lt"/>
            </a:endParaRPr>
          </a:p>
        </p:txBody>
      </p:sp>
      <p:pic>
        <p:nvPicPr>
          <p:cNvPr id="2097169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761865" y="1669266"/>
            <a:ext cx="2668905" cy="4350682"/>
          </a:xfrm>
          <a:prstGeom prst="rect"/>
        </p:spPr>
      </p:pic>
      <p:sp>
        <p:nvSpPr>
          <p:cNvPr id="1048626" name="矩形 5"/>
          <p:cNvSpPr/>
          <p:nvPr/>
        </p:nvSpPr>
        <p:spPr>
          <a:xfrm>
            <a:off x="1235075" y="2178685"/>
            <a:ext cx="2806700" cy="43815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sz="1700" lang="zh-CN">
                <a:cs typeface="+mn-ea"/>
                <a:sym typeface="+mn-lt"/>
              </a:rPr>
              <a:t>心理健康的目的和意义</a:t>
            </a:r>
          </a:p>
        </p:txBody>
      </p:sp>
      <p:sp>
        <p:nvSpPr>
          <p:cNvPr id="1048627" name="文本框 6"/>
          <p:cNvSpPr txBox="1"/>
          <p:nvPr/>
        </p:nvSpPr>
        <p:spPr>
          <a:xfrm>
            <a:off x="1183005" y="2816225"/>
            <a:ext cx="2858770" cy="2834640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1、促进儿童、青少年的心理正常发展，培养健全的 人格，树立正确的人生观、价值观。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2、促进成人的心理健康。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3、防治各种精神疾病、心理疾病、恶性事件的发生。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4、 推动精神文明建设，促进社会和谐稳定。</a:t>
            </a:r>
          </a:p>
        </p:txBody>
      </p:sp>
      <p:sp>
        <p:nvSpPr>
          <p:cNvPr id="1048628" name="矩形 16"/>
          <p:cNvSpPr/>
          <p:nvPr/>
        </p:nvSpPr>
        <p:spPr>
          <a:xfrm>
            <a:off x="8058785" y="2178685"/>
            <a:ext cx="2806700" cy="438150"/>
          </a:xfrm>
          <a:prstGeom prst="rect"/>
          <a:solidFill>
            <a:srgbClr val="005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>
              <a:lnSpc>
                <a:spcPct val="110000"/>
              </a:lnSpc>
            </a:pPr>
            <a:r>
              <a:rPr sz="1700" lang="zh-CN">
                <a:cs typeface="+mn-ea"/>
                <a:sym typeface="+mn-lt"/>
              </a:rPr>
              <a:t>对心理健康的误解</a:t>
            </a:r>
          </a:p>
        </p:txBody>
      </p:sp>
      <p:sp>
        <p:nvSpPr>
          <p:cNvPr id="1048629" name="文本框 17"/>
          <p:cNvSpPr txBox="1"/>
          <p:nvPr/>
        </p:nvSpPr>
        <p:spPr>
          <a:xfrm>
            <a:off x="8006715" y="3162300"/>
            <a:ext cx="2858770" cy="2168525"/>
          </a:xfrm>
          <a:prstGeom prst="rect"/>
          <a:noFill/>
        </p:spPr>
        <p:txBody>
          <a:bodyPr anchor="t" rtlCol="0"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身体健康 = 心理健康；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心理有问题 = 患有精神病；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心理不变态就算是心理健康；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心理问题只出现在少数人身上； 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心理问题只能出现后再进行治疗；</a:t>
            </a:r>
          </a:p>
          <a:p>
            <a:pPr fontAlgn="auto">
              <a:lnSpc>
                <a:spcPct val="150000"/>
              </a:lnSpc>
            </a:pPr>
            <a:r>
              <a:rPr altLang="en-US" sz="15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心理上有“病”不需要看医生；</a:t>
            </a:r>
          </a:p>
        </p:txBody>
      </p:sp>
    </p:spTree>
  </p:cSld>
  <p:clrMapOvr>
    <a:masterClrMapping/>
  </p:clrMapOvr>
  <p:transition spd="med">
    <p:zo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1000" id="17"/>
                                        <p:tgtEl>
                                          <p:spTgt spid="209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7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1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2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4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3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000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7"/>
                                        <p:tgtEl>
                                          <p:spTgt spid="104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5" grpId="0"/>
      <p:bldP spid="1048626" grpId="0" bldLvl="0" animBg="1"/>
      <p:bldP spid="1048627" grpId="0"/>
      <p:bldP spid="1048628" grpId="0" bldLvl="0" animBg="1"/>
      <p:bldP spid="1048629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3y4u0z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Manager>第一PPT</Manager>
  <Company>第一PPT，www.1ppt.com</Company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心理健康</dc:title>
  <dc:creator>第一PPT</dc:creator>
  <cp:lastModifiedBy>Windows User</cp:lastModifiedBy>
  <dcterms:created xsi:type="dcterms:W3CDTF">2022-05-17T14:25:00Z</dcterms:created>
  <dcterms:modified xsi:type="dcterms:W3CDTF">2024-05-19T03:41:52Z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60FB02C41C8A47B0BB05E1A9CB96F9AA</vt:lpwstr>
  </property>
  <property fmtid="{D5CDD505-2E9C-101B-9397-08002B2CF9AE}" pid="3" name="KSOProductBuildVer">
    <vt:lpwstr>2052-11.1.0.11744</vt:lpwstr>
  </property>
</Properties>
</file>